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notesMasterIdLst>
    <p:notesMasterId r:id="rId66"/>
  </p:notesMasterIdLst>
  <p:sldIdLst>
    <p:sldId id="256" r:id="rId2"/>
    <p:sldId id="257"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1" r:id="rId63"/>
    <p:sldId id="322" r:id="rId64"/>
    <p:sldId id="323" r:id="rId65"/>
  </p:sldIdLst>
  <p:sldSz cx="9144000" cy="6858000" type="screen4x3"/>
  <p:notesSz cx="6858000" cy="9144000"/>
  <p:kinsoku lang="zh-CN" invalStChars="!%),.:;&gt;?]}¢¨°·ˇˉ―‖’”…‰′″›℃∶、。〃〉》」』】〕〗〞︶︺︾﹀﹄﹚﹜﹞！＂％＇），．：；？］｀｜｝～￠" invalEndChars="$([{£¥·‘“〈《「『【〔〖〝﹙﹛﹝＄（．［｛￡￥"/>
  <p:defaultTextStyle>
    <a:defPPr>
      <a:defRPr lang="zh-CN"/>
    </a:defPPr>
    <a:lvl1pPr marL="0" indent="0" algn="l" defTabSz="914400" eaLnBrk="1" fontAlgn="base" latinLnBrk="0" hangingPunct="1">
      <a:lnSpc>
        <a:spcPct val="100000"/>
      </a:lnSpc>
      <a:spcBef>
        <a:spcPts val="0"/>
      </a:spcBef>
      <a:spcAft>
        <a:spcPts val="0"/>
      </a:spcAft>
      <a:buNone/>
      <a:defRPr sz="2400" b="0" i="0" u="none" kern="1200" baseline="0">
        <a:solidFill>
          <a:schemeClr val="tx1"/>
        </a:solidFill>
        <a:latin typeface="Tahoma" pitchFamily="2" charset="0"/>
        <a:ea typeface="宋体" pitchFamily="2" charset="-122"/>
        <a:cs typeface="Times New Roman" charset="0"/>
      </a:defRPr>
    </a:lvl1pPr>
    <a:lvl2pPr marL="457200" indent="0" algn="l" defTabSz="914400" eaLnBrk="1" fontAlgn="base" latinLnBrk="0" hangingPunct="1">
      <a:lnSpc>
        <a:spcPct val="100000"/>
      </a:lnSpc>
      <a:spcBef>
        <a:spcPts val="0"/>
      </a:spcBef>
      <a:spcAft>
        <a:spcPts val="0"/>
      </a:spcAft>
      <a:buNone/>
      <a:defRPr sz="2400" b="0" i="0" u="none" kern="1200" baseline="0">
        <a:solidFill>
          <a:schemeClr val="tx1"/>
        </a:solidFill>
        <a:latin typeface="Tahoma" pitchFamily="2" charset="0"/>
        <a:ea typeface="宋体" pitchFamily="2" charset="-122"/>
        <a:cs typeface="Times New Roman" charset="0"/>
      </a:defRPr>
    </a:lvl2pPr>
    <a:lvl3pPr marL="914400" indent="0" algn="l" defTabSz="914400" eaLnBrk="1" fontAlgn="base" latinLnBrk="0" hangingPunct="1">
      <a:lnSpc>
        <a:spcPct val="100000"/>
      </a:lnSpc>
      <a:spcBef>
        <a:spcPts val="0"/>
      </a:spcBef>
      <a:spcAft>
        <a:spcPts val="0"/>
      </a:spcAft>
      <a:buNone/>
      <a:defRPr sz="2400" b="0" i="0" u="none" kern="1200" baseline="0">
        <a:solidFill>
          <a:schemeClr val="tx1"/>
        </a:solidFill>
        <a:latin typeface="Tahoma" pitchFamily="2" charset="0"/>
        <a:ea typeface="宋体" pitchFamily="2" charset="-122"/>
        <a:cs typeface="Times New Roman" charset="0"/>
      </a:defRPr>
    </a:lvl3pPr>
    <a:lvl4pPr marL="1371600" indent="0" algn="l" defTabSz="914400" eaLnBrk="1" fontAlgn="base" latinLnBrk="0" hangingPunct="1">
      <a:lnSpc>
        <a:spcPct val="100000"/>
      </a:lnSpc>
      <a:spcBef>
        <a:spcPts val="0"/>
      </a:spcBef>
      <a:spcAft>
        <a:spcPts val="0"/>
      </a:spcAft>
      <a:buNone/>
      <a:defRPr sz="2400" b="0" i="0" u="none" kern="1200" baseline="0">
        <a:solidFill>
          <a:schemeClr val="tx1"/>
        </a:solidFill>
        <a:latin typeface="Tahoma" pitchFamily="2" charset="0"/>
        <a:ea typeface="宋体" pitchFamily="2" charset="-122"/>
        <a:cs typeface="Times New Roman" charset="0"/>
      </a:defRPr>
    </a:lvl4pPr>
    <a:lvl5pPr marL="1828800" indent="0" algn="l" defTabSz="914400" eaLnBrk="1" fontAlgn="base" latinLnBrk="0" hangingPunct="1">
      <a:lnSpc>
        <a:spcPct val="100000"/>
      </a:lnSpc>
      <a:spcBef>
        <a:spcPts val="0"/>
      </a:spcBef>
      <a:spcAft>
        <a:spcPts val="0"/>
      </a:spcAft>
      <a:buNone/>
      <a:defRPr sz="2400" b="0" i="0" u="none" kern="1200" baseline="0">
        <a:solidFill>
          <a:schemeClr val="tx1"/>
        </a:solidFill>
        <a:latin typeface="Tahoma" pitchFamily="2" charset="0"/>
        <a:ea typeface="宋体" pitchFamily="2" charset="-122"/>
        <a:cs typeface="Times New Roman" charset="0"/>
      </a:defRPr>
    </a:lvl5pPr>
    <a:lvl6pPr marL="2286000" indent="0" algn="l" defTabSz="914400" eaLnBrk="1" fontAlgn="base" latinLnBrk="0" hangingPunct="1">
      <a:lnSpc>
        <a:spcPct val="100000"/>
      </a:lnSpc>
      <a:spcBef>
        <a:spcPts val="0"/>
      </a:spcBef>
      <a:spcAft>
        <a:spcPts val="0"/>
      </a:spcAft>
      <a:buNone/>
      <a:defRPr sz="2400" b="0" i="0" u="none" kern="1200" baseline="0">
        <a:solidFill>
          <a:schemeClr val="tx1"/>
        </a:solidFill>
        <a:latin typeface="Tahoma" pitchFamily="2" charset="0"/>
        <a:ea typeface="宋体" pitchFamily="2" charset="-122"/>
        <a:cs typeface="Times New Roman" charset="0"/>
      </a:defRPr>
    </a:lvl6pPr>
    <a:lvl7pPr marL="2743200" indent="0" algn="l" defTabSz="914400" eaLnBrk="1" fontAlgn="base" latinLnBrk="0" hangingPunct="1">
      <a:lnSpc>
        <a:spcPct val="100000"/>
      </a:lnSpc>
      <a:spcBef>
        <a:spcPts val="0"/>
      </a:spcBef>
      <a:spcAft>
        <a:spcPts val="0"/>
      </a:spcAft>
      <a:buNone/>
      <a:defRPr sz="2400" b="0" i="0" u="none" kern="1200" baseline="0">
        <a:solidFill>
          <a:schemeClr val="tx1"/>
        </a:solidFill>
        <a:latin typeface="Tahoma" pitchFamily="2" charset="0"/>
        <a:ea typeface="宋体" pitchFamily="2" charset="-122"/>
        <a:cs typeface="Times New Roman" charset="0"/>
      </a:defRPr>
    </a:lvl7pPr>
    <a:lvl8pPr marL="3200400" indent="0" algn="l" defTabSz="914400" eaLnBrk="1" fontAlgn="base" latinLnBrk="0" hangingPunct="1">
      <a:lnSpc>
        <a:spcPct val="100000"/>
      </a:lnSpc>
      <a:spcBef>
        <a:spcPts val="0"/>
      </a:spcBef>
      <a:spcAft>
        <a:spcPts val="0"/>
      </a:spcAft>
      <a:buNone/>
      <a:defRPr sz="2400" b="0" i="0" u="none" kern="1200" baseline="0">
        <a:solidFill>
          <a:schemeClr val="tx1"/>
        </a:solidFill>
        <a:latin typeface="Tahoma" pitchFamily="2" charset="0"/>
        <a:ea typeface="宋体" pitchFamily="2" charset="-122"/>
        <a:cs typeface="Times New Roman" charset="0"/>
      </a:defRPr>
    </a:lvl8pPr>
    <a:lvl9pPr marL="3200400" indent="0" algn="l" defTabSz="914400" eaLnBrk="1" fontAlgn="base" latinLnBrk="0" hangingPunct="1">
      <a:lnSpc>
        <a:spcPct val="100000"/>
      </a:lnSpc>
      <a:spcBef>
        <a:spcPts val="0"/>
      </a:spcBef>
      <a:spcAft>
        <a:spcPts val="0"/>
      </a:spcAft>
      <a:buNone/>
      <a:defRPr sz="2400" b="0" i="0" u="none" kern="1200" baseline="0">
        <a:solidFill>
          <a:schemeClr val="tx1"/>
        </a:solidFill>
        <a:latin typeface="Tahoma" pitchFamily="2" charset="0"/>
        <a:ea typeface="宋体" pitchFamily="2" charset="-122"/>
        <a:cs typeface="Times New Roman"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4599F94E-CEE6-441E-89CC-EB005ECD8F06}">
      <a14:m xmlns:a14="http://schemas.microsoft.com/office/drawing/2010/main">
        <m:mathPr xmlns:m="http://schemas.openxmlformats.org/officeDocument/2006/math">
          <m:brkBin m:val="before"/>
          <m:brkBinSub m:val="--"/>
        </m:mathPr>
      </a14:m>
    </p:ext>
  </p:extLst>
</p:presentationPr>
</file>

<file path=ppt/tableStyles.xml><?xml version="1.0" encoding="utf-8"?>
<a:tblStyleLst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a:solidFill>
                <a:schemeClr val="tx1"/>
              </a:solidFill>
            </a:ln>
          </a:left>
          <a:right>
            <a:ln w="12700">
              <a:solidFill>
                <a:schemeClr val="tx1"/>
              </a:solidFill>
            </a:ln>
          </a:right>
          <a:top>
            <a:ln w="12700">
              <a:solidFill>
                <a:schemeClr val="tx1"/>
              </a:solidFill>
            </a:ln>
          </a:top>
          <a:bottom>
            <a:ln w="12700">
              <a:solidFill>
                <a:schemeClr val="tx1"/>
              </a:solidFill>
            </a:ln>
          </a:bottom>
          <a:insideH>
            <a:ln w="12700">
              <a:solidFill>
                <a:schemeClr val="tx1"/>
              </a:solidFill>
            </a:ln>
          </a:insideH>
          <a:insideV>
            <a:ln w="12700">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100000"/>
  </p:normalViewPr>
  <p:slideViewPr>
    <p:cSldViewPr>
      <p:cViewPr>
        <p:scale>
          <a:sx n="111" d="100"/>
          <a:sy n="111" d="100"/>
        </p:scale>
        <p:origin x="-1614" y="-1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0" y="0"/>
      </p:cViewPr>
      <p:guideLst/>
    </p:cSldViewPr>
  </p:notesViewPr>
  <p:gridSpacing cx="45028" cy="4502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E53D99-0C06-4177-B96B-91E61873A354}" type="datetimeFigureOut">
              <a:rPr lang="zh-CN" altLang="en-US" smtClean="0"/>
              <a:t>2025/11/12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28E3C8-6C39-40DE-AC9B-818E8CE240E6}" type="slidenum">
              <a:rPr lang="zh-CN" altLang="en-US" smtClean="0"/>
              <a:t>‹#›</a:t>
            </a:fld>
            <a:endParaRPr lang="zh-CN" altLang="en-US"/>
          </a:p>
        </p:txBody>
      </p:sp>
    </p:spTree>
    <p:extLst>
      <p:ext uri="{BB962C8B-B14F-4D97-AF65-F5344CB8AC3E}">
        <p14:creationId xmlns:p14="http://schemas.microsoft.com/office/powerpoint/2010/main" val="433709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rgbClr val="FFFFFF"/>
        </a:solidFill>
        <a:effectLst/>
      </p:bgPr>
    </p:bg>
    <p:spTree>
      <p:nvGrpSpPr>
        <p:cNvPr id="1" name=""/>
        <p:cNvGrpSpPr/>
        <p:nvPr/>
      </p:nvGrpSpPr>
      <p:grpSpPr>
        <a:xfrm>
          <a:off x="0" y="0"/>
          <a:ext cx="0" cy="0"/>
          <a:chOff x="0" y="0"/>
          <a:chExt cx="0" cy="0"/>
        </a:xfrm>
      </p:grpSpPr>
      <p:grpSp>
        <p:nvGrpSpPr>
          <p:cNvPr id="2050" name="组合 2049"/>
          <p:cNvGrpSpPr>
            <a:grpSpLocks/>
          </p:cNvGrpSpPr>
          <p:nvPr/>
        </p:nvGrpSpPr>
        <p:grpSpPr>
          <a:xfrm>
            <a:off x="0" y="2438400"/>
            <a:ext cx="9009063" cy="1052513"/>
            <a:chOff x="0" y="2438400"/>
            <a:chExt cx="9009063" cy="1052513"/>
          </a:xfrm>
        </p:grpSpPr>
        <p:grpSp>
          <p:nvGrpSpPr>
            <p:cNvPr id="2051" name="组合 2050"/>
            <p:cNvGrpSpPr>
              <a:grpSpLocks/>
            </p:cNvGrpSpPr>
            <p:nvPr userDrawn="1"/>
          </p:nvGrpSpPr>
          <p:grpSpPr>
            <a:xfrm>
              <a:off x="290511" y="2546350"/>
              <a:ext cx="711201" cy="474662"/>
              <a:chOff x="290511" y="2546350"/>
              <a:chExt cx="711201" cy="474662"/>
            </a:xfrm>
          </p:grpSpPr>
          <p:sp>
            <p:nvSpPr>
              <p:cNvPr id="2052" name="矩形 2051"/>
              <p:cNvSpPr>
                <a:spLocks/>
              </p:cNvSpPr>
              <p:nvPr/>
            </p:nvSpPr>
            <p:spPr>
              <a:xfrm>
                <a:off x="290511" y="2546350"/>
                <a:ext cx="437660" cy="474662"/>
              </a:xfrm>
              <a:prstGeom prst="rect">
                <a:avLst/>
              </a:prstGeom>
              <a:solidFill>
                <a:schemeClr val="folHlink"/>
              </a:solidFill>
              <a:ln w="9525" cap="flat" cmpd="sng">
                <a:noFill/>
                <a:prstDash val="solid"/>
                <a:miter/>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sp>
            <p:nvSpPr>
              <p:cNvPr id="2053" name="矩形 2052"/>
              <p:cNvSpPr>
                <a:spLocks/>
              </p:cNvSpPr>
              <p:nvPr/>
            </p:nvSpPr>
            <p:spPr>
              <a:xfrm>
                <a:off x="673466" y="2546350"/>
                <a:ext cx="328246" cy="474662"/>
              </a:xfrm>
              <a:prstGeom prst="rect">
                <a:avLst/>
              </a:prstGeom>
              <a:gradFill rotWithShape="0">
                <a:gsLst>
                  <a:gs pos="0">
                    <a:schemeClr val="folHlink"/>
                  </a:gs>
                  <a:gs pos="100000">
                    <a:schemeClr val="bg1"/>
                  </a:gs>
                </a:gsLst>
                <a:lin ang="0" scaled="1"/>
              </a:gradFill>
              <a:ln w="9525" cap="flat" cmpd="sng">
                <a:noFill/>
                <a:prstDash val="solid"/>
                <a:miter/>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grpSp>
        <p:grpSp>
          <p:nvGrpSpPr>
            <p:cNvPr id="2054" name="组合 2053"/>
            <p:cNvGrpSpPr>
              <a:grpSpLocks/>
            </p:cNvGrpSpPr>
            <p:nvPr userDrawn="1"/>
          </p:nvGrpSpPr>
          <p:grpSpPr>
            <a:xfrm>
              <a:off x="414337" y="2968625"/>
              <a:ext cx="738187" cy="474662"/>
              <a:chOff x="414337" y="2968625"/>
              <a:chExt cx="738187" cy="474662"/>
            </a:xfrm>
          </p:grpSpPr>
          <p:sp>
            <p:nvSpPr>
              <p:cNvPr id="2055" name="矩形 2054"/>
              <p:cNvSpPr>
                <a:spLocks/>
              </p:cNvSpPr>
              <p:nvPr/>
            </p:nvSpPr>
            <p:spPr>
              <a:xfrm>
                <a:off x="414337" y="2968625"/>
                <a:ext cx="421821" cy="474662"/>
              </a:xfrm>
              <a:prstGeom prst="rect">
                <a:avLst/>
              </a:prstGeom>
              <a:solidFill>
                <a:schemeClr val="accent2"/>
              </a:solidFill>
              <a:ln w="9525" cap="flat" cmpd="sng">
                <a:noFill/>
                <a:prstDash val="solid"/>
                <a:miter/>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sp>
            <p:nvSpPr>
              <p:cNvPr id="2056" name="矩形 2055"/>
              <p:cNvSpPr>
                <a:spLocks/>
              </p:cNvSpPr>
              <p:nvPr/>
            </p:nvSpPr>
            <p:spPr>
              <a:xfrm>
                <a:off x="783431" y="2968625"/>
                <a:ext cx="369093" cy="474662"/>
              </a:xfrm>
              <a:prstGeom prst="rect">
                <a:avLst/>
              </a:prstGeom>
              <a:gradFill rotWithShape="0">
                <a:gsLst>
                  <a:gs pos="0">
                    <a:schemeClr val="accent2"/>
                  </a:gs>
                  <a:gs pos="100000">
                    <a:schemeClr val="bg1"/>
                  </a:gs>
                </a:gsLst>
                <a:lin ang="0" scaled="1"/>
              </a:gradFill>
              <a:ln w="9525" cap="flat" cmpd="sng">
                <a:noFill/>
                <a:prstDash val="solid"/>
                <a:miter/>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grpSp>
        <p:sp>
          <p:nvSpPr>
            <p:cNvPr id="2057" name="矩形 2056"/>
            <p:cNvSpPr>
              <a:spLocks/>
            </p:cNvSpPr>
            <p:nvPr/>
          </p:nvSpPr>
          <p:spPr>
            <a:xfrm>
              <a:off x="0" y="2895600"/>
              <a:ext cx="560387" cy="422275"/>
            </a:xfrm>
            <a:prstGeom prst="rect">
              <a:avLst/>
            </a:prstGeom>
            <a:gradFill rotWithShape="0">
              <a:gsLst>
                <a:gs pos="0">
                  <a:schemeClr val="bg1"/>
                </a:gs>
                <a:gs pos="100000">
                  <a:schemeClr val="hlink"/>
                </a:gs>
              </a:gsLst>
              <a:lin ang="18900000" scaled="1"/>
            </a:gradFill>
            <a:ln w="9525" cap="flat" cmpd="sng">
              <a:noFill/>
              <a:prstDash val="solid"/>
              <a:miter/>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sp>
          <p:nvSpPr>
            <p:cNvPr id="2058" name="矩形 2057"/>
            <p:cNvSpPr>
              <a:spLocks/>
            </p:cNvSpPr>
            <p:nvPr/>
          </p:nvSpPr>
          <p:spPr>
            <a:xfrm>
              <a:off x="635000" y="2438400"/>
              <a:ext cx="31750" cy="1052513"/>
            </a:xfrm>
            <a:prstGeom prst="rect">
              <a:avLst/>
            </a:prstGeom>
            <a:solidFill>
              <a:schemeClr val="bg2"/>
            </a:solidFill>
            <a:ln w="9525" cap="flat" cmpd="sng">
              <a:noFill/>
              <a:prstDash val="solid"/>
              <a:miter/>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sp>
          <p:nvSpPr>
            <p:cNvPr id="2059" name="矩形 2058"/>
            <p:cNvSpPr>
              <a:spLocks/>
            </p:cNvSpPr>
            <p:nvPr/>
          </p:nvSpPr>
          <p:spPr>
            <a:xfrm flipV="1">
              <a:off x="315912" y="3260725"/>
              <a:ext cx="8693151" cy="55562"/>
            </a:xfrm>
            <a:prstGeom prst="rect">
              <a:avLst/>
            </a:prstGeom>
            <a:gradFill rotWithShape="0">
              <a:gsLst>
                <a:gs pos="0">
                  <a:schemeClr val="bg2"/>
                </a:gs>
                <a:gs pos="100000">
                  <a:schemeClr val="bg1"/>
                </a:gs>
              </a:gsLst>
              <a:lin ang="0" scaled="1"/>
            </a:gradFill>
            <a:ln w="9525" cap="flat" cmpd="sng">
              <a:noFill/>
              <a:prstDash val="solid"/>
              <a:miter/>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grpSp>
      <p:sp>
        <p:nvSpPr>
          <p:cNvPr id="2060" name="标题 2059"/>
          <p:cNvSpPr>
            <a:spLocks noGrp="1"/>
          </p:cNvSpPr>
          <p:nvPr>
            <p:ph type="ctrTitle"/>
          </p:nvPr>
        </p:nvSpPr>
        <p:spPr>
          <a:xfrm>
            <a:off x="990600" y="1828800"/>
            <a:ext cx="7772400" cy="1143000"/>
          </a:xfrm>
          <a:prstGeom prst="rect">
            <a:avLst/>
          </a:prstGeom>
          <a:noFill/>
          <a:ln w="9525" cap="flat" cmpd="sng">
            <a:noFill/>
            <a:prstDash val="solid"/>
            <a:miter/>
          </a:ln>
        </p:spPr>
        <p:txBody>
          <a:bodyPr>
            <a:prstTxWarp prst="textNoShape">
              <a:avLst/>
            </a:prstTxWarp>
            <a:noAutofit/>
          </a:bodyPr>
          <a:lstStyle>
            <a:lvl1pPr marL="0" indent="0" defTabSz="914400" eaLnBrk="1" fontAlgn="base" latinLnBrk="0" hangingPunct="1"/>
          </a:lstStyle>
          <a:p>
            <a:r>
              <a:rPr lang="zh-CN" altLang="en-US"/>
              <a:t>单击此处编辑母版标题样式</a:t>
            </a:r>
          </a:p>
        </p:txBody>
      </p:sp>
      <p:sp>
        <p:nvSpPr>
          <p:cNvPr id="2061" name="副标题 2060"/>
          <p:cNvSpPr>
            <a:spLocks noGrp="1"/>
          </p:cNvSpPr>
          <p:nvPr>
            <p:ph type="subTitle" idx="1"/>
          </p:nvPr>
        </p:nvSpPr>
        <p:spPr>
          <a:xfrm>
            <a:off x="1371600" y="3886200"/>
            <a:ext cx="6400800" cy="1752600"/>
          </a:xfrm>
          <a:prstGeom prst="rect">
            <a:avLst/>
          </a:prstGeom>
          <a:noFill/>
          <a:ln w="9525" cap="flat" cmpd="sng">
            <a:noFill/>
            <a:prstDash val="solid"/>
            <a:miter/>
          </a:ln>
        </p:spPr>
        <p:txBody>
          <a:bodyPr>
            <a:prstTxWarp prst="textNoShape">
              <a:avLst/>
            </a:prstTxWarp>
            <a:noAutofit/>
          </a:bodyPr>
          <a:lstStyle>
            <a:lvl1pPr marL="0" indent="0" algn="ctr" defTabSz="914400" eaLnBrk="1" fontAlgn="base" latinLnBrk="0" hangingPunct="1">
              <a:buNone/>
            </a:lvl1pPr>
            <a:lvl2pPr marL="457200" indent="0" algn="ctr" defTabSz="914400" eaLnBrk="1" fontAlgn="base" latinLnBrk="0" hangingPunct="1">
              <a:buNone/>
            </a:lvl2pPr>
            <a:lvl3pPr marL="914400" indent="0" algn="ctr" defTabSz="914400" eaLnBrk="1" fontAlgn="base" latinLnBrk="0" hangingPunct="1">
              <a:buNone/>
            </a:lvl3pPr>
            <a:lvl4pPr marL="1371600" indent="0" algn="ctr" defTabSz="914400" eaLnBrk="1" fontAlgn="base" latinLnBrk="0" hangingPunct="1">
              <a:buNone/>
            </a:lvl4pPr>
            <a:lvl5pPr marL="1828800" indent="0" algn="ctr" defTabSz="914400" eaLnBrk="1" fontAlgn="base" latinLnBrk="0" hangingPunct="1">
              <a:buNone/>
            </a:lvl5pPr>
            <a:lvl6pPr marL="2514600" indent="-228600" defTabSz="914400" eaLnBrk="1" fontAlgn="base" latinLnBrk="0" hangingPunct="1"/>
            <a:lvl7pPr marL="2971800" indent="-228600" defTabSz="914400" eaLnBrk="1" fontAlgn="base" latinLnBrk="0" hangingPunct="1"/>
            <a:lvl8pPr marL="3429000" indent="-228600" defTabSz="914400" eaLnBrk="1" fontAlgn="base" latinLnBrk="0" hangingPunct="1"/>
            <a:lvl9pPr marL="3429000" indent="-228600" defTabSz="914400" eaLnBrk="1" fontAlgn="base" latinLnBrk="0" hangingPunct="1"/>
          </a:lstStyle>
          <a:p>
            <a:pPr marL="0" indent="0"/>
            <a:r>
              <a:rPr lang="zh-CN" altLang="en-US"/>
              <a:t>单击此处编辑母版副标题样式</a:t>
            </a:r>
          </a:p>
        </p:txBody>
      </p:sp>
      <p:sp>
        <p:nvSpPr>
          <p:cNvPr id="2062" name="日期占位符 2061"/>
          <p:cNvSpPr>
            <a:spLocks noGrp="1"/>
          </p:cNvSpPr>
          <p:nvPr>
            <p:ph type="dt" idx="2"/>
          </p:nvPr>
        </p:nvSpPr>
        <p:spPr>
          <a:xfrm>
            <a:off x="990600" y="6248400"/>
            <a:ext cx="1905000" cy="457200"/>
          </a:xfrm>
          <a:prstGeom prst="rect">
            <a:avLst/>
          </a:prstGeom>
          <a:noFill/>
          <a:ln w="9525" cap="flat" cmpd="sng">
            <a:noFill/>
            <a:prstDash val="solid"/>
            <a:miter/>
          </a:ln>
        </p:spPr>
        <p:txBody>
          <a:bodyPr>
            <a:prstTxWarp prst="textNoShape">
              <a:avLst/>
            </a:prstTxWarp>
            <a:noAutofit/>
          </a:bodyPr>
          <a:lstStyle>
            <a:lvl1pPr marL="0" indent="0" defTabSz="914400" eaLnBrk="1" fontAlgn="base" latinLnBrk="0" hangingPunct="1">
              <a:defRPr sz="1400">
                <a:solidFill>
                  <a:schemeClr val="bg2"/>
                </a:solidFill>
                <a:latin typeface="Tahoma" pitchFamily="2" charset="0"/>
              </a:defRPr>
            </a:lvl1pPr>
          </a:lstStyle>
          <a:p>
            <a:pPr marL="0" indent="0"/>
            <a:fld id="{468FF42A-B07B-4B4F-8B0E-504F3F0A4565}"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2063" name="页脚占位符 2062"/>
          <p:cNvSpPr>
            <a:spLocks noGrp="1"/>
          </p:cNvSpPr>
          <p:nvPr>
            <p:ph type="ftr" idx="3"/>
          </p:nvPr>
        </p:nvSpPr>
        <p:spPr>
          <a:xfrm>
            <a:off x="3429000" y="6248400"/>
            <a:ext cx="2895600" cy="457200"/>
          </a:xfrm>
          <a:prstGeom prst="rect">
            <a:avLst/>
          </a:prstGeom>
          <a:noFill/>
          <a:ln w="9525" cap="flat" cmpd="sng">
            <a:noFill/>
            <a:prstDash val="solid"/>
            <a:miter/>
          </a:ln>
        </p:spPr>
        <p:txBody>
          <a:bodyPr>
            <a:prstTxWarp prst="textNoShape">
              <a:avLst/>
            </a:prstTxWarp>
            <a:noAutofit/>
          </a:bodyPr>
          <a:lstStyle>
            <a:lvl1pPr marL="0" indent="0" algn="ctr" defTabSz="914400" eaLnBrk="1" fontAlgn="base" latinLnBrk="0" hangingPunct="1">
              <a:defRPr sz="1400">
                <a:solidFill>
                  <a:schemeClr val="bg2"/>
                </a:solidFill>
                <a:latin typeface="Tahoma" pitchFamily="2" charset="0"/>
              </a:defRPr>
            </a:lvl1pPr>
          </a:lstStyle>
          <a:p>
            <a:pPr marL="0" indent="0"/>
            <a:endParaRPr lang="zh-CN" altLang="en-US">
              <a:ea typeface="宋体" pitchFamily="2" charset="-122"/>
            </a:endParaRPr>
          </a:p>
        </p:txBody>
      </p:sp>
      <p:sp>
        <p:nvSpPr>
          <p:cNvPr id="2064" name="灯片编号占位符 2063"/>
          <p:cNvSpPr>
            <a:spLocks noGrp="1"/>
          </p:cNvSpPr>
          <p:nvPr>
            <p:ph type="sldNum" idx="4"/>
          </p:nvPr>
        </p:nvSpPr>
        <p:spPr>
          <a:xfrm>
            <a:off x="6858000" y="6248400"/>
            <a:ext cx="1905000" cy="457200"/>
          </a:xfrm>
          <a:prstGeom prst="rect">
            <a:avLst/>
          </a:prstGeom>
          <a:noFill/>
          <a:ln w="9525" cap="flat" cmpd="sng">
            <a:noFill/>
            <a:prstDash val="solid"/>
            <a:miter/>
          </a:ln>
        </p:spPr>
        <p:txBody>
          <a:bodyPr>
            <a:prstTxWarp prst="textNoShape">
              <a:avLst/>
            </a:prstTxWarp>
            <a:noAutofit/>
          </a:bodyPr>
          <a:lstStyle>
            <a:lvl1pPr marL="0" indent="0" algn="r" defTabSz="914400" eaLnBrk="1" fontAlgn="base" latinLnBrk="0" hangingPunct="1">
              <a:defRPr sz="1400">
                <a:solidFill>
                  <a:schemeClr val="bg2"/>
                </a:solidFill>
                <a:latin typeface="Tahoma" pitchFamily="2" charset="0"/>
              </a:defRPr>
            </a:lvl1pPr>
          </a:lstStyle>
          <a:p>
            <a:pPr marL="0" indent="0"/>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053947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prstGeom prst="rect">
            <a:avLst/>
          </a:prstGeom>
        </p:spPr>
        <p:txBody>
          <a:bodyPr/>
          <a:lstStyle>
            <a:lvl1pPr marL="0" indent="0" algn="l" defTabSz="914400" eaLnBrk="1" fontAlgn="base" latinLnBrk="0" hangingPunct="1">
              <a:lnSpc>
                <a:spcPct val="100000"/>
              </a:lnSpc>
              <a:spcBef>
                <a:spcPts val="0"/>
              </a:spcBef>
              <a:spcAft>
                <a:spcPts val="0"/>
              </a:spcAft>
              <a:buNone/>
              <a:defRPr sz="4400" b="0" i="0" u="none" kern="1200" baseline="0">
                <a:solidFill>
                  <a:schemeClr val="tx2"/>
                </a:solidFill>
                <a:latin typeface="Tahoma" pitchFamily="2" charset="0"/>
                <a:ea typeface="宋体" pitchFamily="2" charset="-122"/>
                <a:cs typeface="Tahoma" pitchFamily="2" charset="0"/>
              </a:defRPr>
            </a:lvl1pPr>
          </a:lstStyle>
          <a:p>
            <a:pPr marL="0" indent="0"/>
            <a:r>
              <a:rPr lang="zh-CN" altLang="en-US"/>
              <a:t>单击此处编辑母版标题样式</a:t>
            </a:r>
          </a:p>
        </p:txBody>
      </p:sp>
      <p:sp>
        <p:nvSpPr>
          <p:cNvPr id="3" name="竖排文字占位符 2"/>
          <p:cNvSpPr>
            <a:spLocks noGrp="1"/>
          </p:cNvSpPr>
          <p:nvPr>
            <p:ph type="body" orient="vert" idx="1"/>
          </p:nvPr>
        </p:nvSpPr>
        <p:spPr>
          <a:prstGeom prst="rect">
            <a:avLst/>
          </a:prstGeom>
        </p:spPr>
        <p:txBody>
          <a:bodyPr vert="eaVert">
            <a:prstTxWarp prst="textNoShape">
              <a:avLst/>
            </a:prstTxWarp>
            <a:noAutofit/>
          </a:bodyPr>
          <a:lstStyle/>
          <a:p>
            <a:pPr marL="342900" indent="-342900"/>
            <a:r>
              <a:rPr lang="zh-CN" altLang="en-US"/>
              <a:t>单击此处编辑母版文本样式</a:t>
            </a:r>
            <a:endParaRPr lang="en-US" altLang="zh-CN"/>
          </a:p>
          <a:p>
            <a:pPr lvl="1"/>
            <a:r>
              <a:rPr lang="zh-CN" altLang="en-US"/>
              <a:t>第二级</a:t>
            </a:r>
            <a:endParaRPr lang="en-US" altLang="zh-CN"/>
          </a:p>
          <a:p>
            <a:pPr lvl="2"/>
            <a:r>
              <a:rPr lang="zh-CN" altLang="en-US"/>
              <a:t>第三级</a:t>
            </a:r>
            <a:endParaRPr lang="en-US" altLang="zh-CN"/>
          </a:p>
          <a:p>
            <a:pPr lvl="3"/>
            <a:r>
              <a:rPr lang="zh-CN" altLang="en-US"/>
              <a:t>第四级</a:t>
            </a:r>
            <a:endParaRPr lang="en-US" altLang="zh-CN"/>
          </a:p>
          <a:p>
            <a:pPr lvl="4"/>
            <a:r>
              <a:rPr lang="zh-CN" altLang="en-US"/>
              <a:t>第五级</a:t>
            </a:r>
          </a:p>
        </p:txBody>
      </p:sp>
      <p:sp>
        <p:nvSpPr>
          <p:cNvPr id="4" name="日期占位符 3"/>
          <p:cNvSpPr>
            <a:spLocks noGrp="1"/>
          </p:cNvSpPr>
          <p:nvPr>
            <p:ph type="dt" idx="10"/>
          </p:nvPr>
        </p:nvSpPr>
        <p:spPr>
          <a:prstGeom prst="rect">
            <a:avLst/>
          </a:prstGeom>
        </p:spPr>
        <p:txBody>
          <a:bodyPr/>
          <a:lstStyle/>
          <a:p>
            <a:fld id="{0F7AD5A5-4A3F-466D-8921-21EAE868366B}"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5" name="页脚占位符 4"/>
          <p:cNvSpPr>
            <a:spLocks noGrp="1"/>
          </p:cNvSpPr>
          <p:nvPr>
            <p:ph type="ftr" idx="11"/>
          </p:nvPr>
        </p:nvSpPr>
        <p:spPr>
          <a:prstGeom prst="rect">
            <a:avLst/>
          </a:prstGeom>
        </p:spPr>
        <p:txBody>
          <a:bodyPr/>
          <a:lstStyle/>
          <a:p>
            <a:endParaRPr lang="zh-CN" altLang="en-US">
              <a:ea typeface="宋体" pitchFamily="2" charset="-122"/>
            </a:endParaRPr>
          </a:p>
        </p:txBody>
      </p:sp>
      <p:sp>
        <p:nvSpPr>
          <p:cNvPr id="6" name="灯片编号占位符 5"/>
          <p:cNvSpPr>
            <a:spLocks noGrp="1"/>
          </p:cNvSpPr>
          <p:nvPr>
            <p:ph type="sldNum" idx="12"/>
          </p:nvPr>
        </p:nvSpPr>
        <p:spPr>
          <a:prstGeom prst="rect">
            <a:avLst/>
          </a:prstGeom>
        </p:spPr>
        <p:txBody>
          <a:bodyPr/>
          <a:lstStyle/>
          <a:p>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916350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004051" y="617538"/>
            <a:ext cx="1951038" cy="5514975"/>
          </a:xfrm>
          <a:prstGeom prst="rect">
            <a:avLst/>
          </a:prstGeom>
        </p:spPr>
        <p:txBody>
          <a:bodyPr vert="eaVert">
            <a:prstTxWarp prst="textNoShape">
              <a:avLst/>
            </a:prstTxWarp>
            <a:noAutofit/>
          </a:bodyPr>
          <a:lstStyle/>
          <a:p>
            <a:r>
              <a:rPr lang="zh-CN" altLang="en-US"/>
              <a:t>单击此处编辑母版标题样式</a:t>
            </a:r>
          </a:p>
        </p:txBody>
      </p:sp>
      <p:sp>
        <p:nvSpPr>
          <p:cNvPr id="3" name="竖排文字占位符 2"/>
          <p:cNvSpPr>
            <a:spLocks noGrp="1"/>
          </p:cNvSpPr>
          <p:nvPr>
            <p:ph type="body" orient="vert" idx="1"/>
          </p:nvPr>
        </p:nvSpPr>
        <p:spPr>
          <a:xfrm>
            <a:off x="1150938" y="617538"/>
            <a:ext cx="5740009" cy="5514975"/>
          </a:xfrm>
          <a:prstGeom prst="rect">
            <a:avLst/>
          </a:prstGeom>
        </p:spPr>
        <p:txBody>
          <a:bodyPr vert="eaVert">
            <a:prstTxWarp prst="textNoShape">
              <a:avLst/>
            </a:prstTxWarp>
            <a:noAutofit/>
          </a:bodyPr>
          <a:lstStyle/>
          <a:p>
            <a:r>
              <a:rPr lang="zh-CN" altLang="en-US"/>
              <a:t>单击此处编辑母版文本样式</a:t>
            </a:r>
            <a:endParaRPr lang="en-US" altLang="zh-CN"/>
          </a:p>
          <a:p>
            <a:pPr lvl="1"/>
            <a:r>
              <a:rPr lang="zh-CN" altLang="en-US"/>
              <a:t>第二级</a:t>
            </a:r>
            <a:endParaRPr lang="en-US" altLang="zh-CN"/>
          </a:p>
          <a:p>
            <a:pPr lvl="2"/>
            <a:r>
              <a:rPr lang="zh-CN" altLang="en-US"/>
              <a:t>第三级</a:t>
            </a:r>
            <a:endParaRPr lang="en-US" altLang="zh-CN"/>
          </a:p>
          <a:p>
            <a:pPr lvl="3"/>
            <a:r>
              <a:rPr lang="zh-CN" altLang="en-US"/>
              <a:t>第四级</a:t>
            </a:r>
            <a:endParaRPr lang="en-US" altLang="zh-CN"/>
          </a:p>
          <a:p>
            <a:pPr lvl="4"/>
            <a:r>
              <a:rPr lang="zh-CN" altLang="en-US"/>
              <a:t>第五级</a:t>
            </a:r>
          </a:p>
        </p:txBody>
      </p:sp>
      <p:sp>
        <p:nvSpPr>
          <p:cNvPr id="4" name="日期占位符 3"/>
          <p:cNvSpPr>
            <a:spLocks noGrp="1"/>
          </p:cNvSpPr>
          <p:nvPr>
            <p:ph type="dt" idx="10"/>
          </p:nvPr>
        </p:nvSpPr>
        <p:spPr>
          <a:prstGeom prst="rect">
            <a:avLst/>
          </a:prstGeom>
        </p:spPr>
        <p:txBody>
          <a:bodyPr/>
          <a:lstStyle/>
          <a:p>
            <a:fld id="{AC76CB08-5F41-4B9C-BA38-93555A56774B}"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5" name="页脚占位符 4"/>
          <p:cNvSpPr>
            <a:spLocks noGrp="1"/>
          </p:cNvSpPr>
          <p:nvPr>
            <p:ph type="ftr" idx="11"/>
          </p:nvPr>
        </p:nvSpPr>
        <p:spPr>
          <a:prstGeom prst="rect">
            <a:avLst/>
          </a:prstGeom>
        </p:spPr>
        <p:txBody>
          <a:bodyPr/>
          <a:lstStyle/>
          <a:p>
            <a:endParaRPr lang="zh-CN" altLang="en-US">
              <a:ea typeface="宋体" pitchFamily="2" charset="-122"/>
            </a:endParaRPr>
          </a:p>
        </p:txBody>
      </p:sp>
      <p:sp>
        <p:nvSpPr>
          <p:cNvPr id="6" name="灯片编号占位符 5"/>
          <p:cNvSpPr>
            <a:spLocks noGrp="1"/>
          </p:cNvSpPr>
          <p:nvPr>
            <p:ph type="sldNum" idx="12"/>
          </p:nvPr>
        </p:nvSpPr>
        <p:spPr>
          <a:prstGeom prst="rect">
            <a:avLst/>
          </a:prstGeom>
        </p:spPr>
        <p:txBody>
          <a:bodyPr/>
          <a:lstStyle/>
          <a:p>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57590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457200"/>
            <a:ext cx="8229600" cy="1100138"/>
          </a:xfrm>
          <a:prstGeom prst="rect">
            <a:avLst/>
          </a:prstGeom>
        </p:spPr>
        <p:txBody>
          <a:bodyPr/>
          <a:lstStyle>
            <a:lvl1pPr marL="0" indent="0" algn="l" defTabSz="914400" eaLnBrk="1" fontAlgn="base" latinLnBrk="0" hangingPunct="1">
              <a:lnSpc>
                <a:spcPct val="100000"/>
              </a:lnSpc>
              <a:spcBef>
                <a:spcPts val="0"/>
              </a:spcBef>
              <a:spcAft>
                <a:spcPts val="0"/>
              </a:spcAft>
              <a:defRPr sz="4400" b="0" i="0" u="none" kern="1200" baseline="0">
                <a:solidFill>
                  <a:schemeClr val="tx2"/>
                </a:solidFill>
                <a:latin typeface="Tahoma" pitchFamily="2" charset="0"/>
                <a:ea typeface="宋体" pitchFamily="2" charset="-122"/>
                <a:cs typeface="Tahoma" pitchFamily="2" charset="0"/>
              </a:defRPr>
            </a:lvl1pPr>
          </a:lstStyle>
          <a:p>
            <a:pPr fontAlgn="base"/>
            <a:r>
              <a:rPr lang="zh-CN" altLang="en-US" strike="noStrike"/>
              <a:t>单击此处编辑母版标题样式</a:t>
            </a:r>
          </a:p>
        </p:txBody>
      </p:sp>
      <p:sp>
        <p:nvSpPr>
          <p:cNvPr id="3" name="表格占位符 2"/>
          <p:cNvSpPr>
            <a:spLocks noGrp="1"/>
          </p:cNvSpPr>
          <p:nvPr>
            <p:ph type="tbl" idx="1"/>
          </p:nvPr>
        </p:nvSpPr>
        <p:spPr>
          <a:xfrm>
            <a:off x="457200" y="1700213"/>
            <a:ext cx="8229600" cy="4167185"/>
          </a:xfrm>
          <a:prstGeom prst="rect">
            <a:avLst/>
          </a:prstGeom>
        </p:spPr>
      </p:sp>
      <p:sp>
        <p:nvSpPr>
          <p:cNvPr id="4" name="页脚占位符 3"/>
          <p:cNvSpPr>
            <a:spLocks noGrp="1"/>
          </p:cNvSpPr>
          <p:nvPr>
            <p:ph type="ftr" idx="10"/>
          </p:nvPr>
        </p:nvSpPr>
        <p:spPr>
          <a:prstGeom prst="rect">
            <a:avLst/>
          </a:prstGeom>
        </p:spPr>
        <p:txBody>
          <a:bodyPr/>
          <a:lstStyle>
            <a:lvl1pPr marL="0" indent="0" algn="ctr" defTabSz="914400" eaLnBrk="1" fontAlgn="base" latinLnBrk="0" hangingPunct="1">
              <a:defRPr sz="1400">
                <a:latin typeface="Tahoma" pitchFamily="2" charset="0"/>
                <a:cs typeface="Tahoma" pitchFamily="2" charset="0"/>
              </a:defRPr>
            </a:lvl1pPr>
          </a:lstStyle>
          <a:p>
            <a:pPr marL="0" indent="0" algn="ctr" eaLnBrk="1" fontAlgn="base" latinLnBrk="0" hangingPunct="1">
              <a:lnSpc>
                <a:spcPct val="100000"/>
              </a:lnSpc>
              <a:spcBef>
                <a:spcPts val="0"/>
              </a:spcBef>
              <a:spcAft>
                <a:spcPts val="0"/>
              </a:spcAft>
            </a:pPr>
            <a:endParaRPr lang="zh-CN" altLang="en-US" sz="1200" b="0" i="0" u="none" strike="noStrike" kern="1200" cap="none" spc="0" baseline="0">
              <a:solidFill>
                <a:schemeClr val="tx1"/>
              </a:solidFill>
              <a:effectLst/>
              <a:latin typeface="Arial" pitchFamily="34" charset="0"/>
              <a:ea typeface="宋体" pitchFamily="2" charset="-122"/>
              <a:cs typeface="Tahoma" pitchFamily="2" charset="0"/>
            </a:endParaRPr>
          </a:p>
        </p:txBody>
      </p:sp>
      <p:sp>
        <p:nvSpPr>
          <p:cNvPr id="5" name="灯片编号占位符 4"/>
          <p:cNvSpPr>
            <a:spLocks noGrp="1"/>
          </p:cNvSpPr>
          <p:nvPr>
            <p:ph type="sldNum" idx="11"/>
          </p:nvPr>
        </p:nvSpPr>
        <p:spPr>
          <a:prstGeom prst="rect">
            <a:avLst/>
          </a:prstGeom>
        </p:spPr>
        <p:txBody>
          <a:bodyPr/>
          <a:lstStyle>
            <a:lvl1pPr marL="0" indent="0" algn="r" defTabSz="914400" eaLnBrk="1" fontAlgn="base" latinLnBrk="0" hangingPunct="1">
              <a:defRPr sz="1400">
                <a:latin typeface="Tahoma" pitchFamily="2" charset="0"/>
                <a:cs typeface="Tahoma" pitchFamily="2" charset="0"/>
              </a:defRPr>
            </a:lvl1pPr>
          </a:lstStyle>
          <a:p>
            <a:pPr marL="0" indent="0" eaLnBrk="1" fontAlgn="base" latinLnBrk="0" hangingPunct="1"/>
            <a:fld id="{CAD2D6BD-DE1B-4B5F-8B41-2702339687B9}" type="slidenum">
              <a:rPr lang="en-US" altLang="zh-CN" strike="noStrike">
                <a:latin typeface="Arial Black" pitchFamily="34" charset="0"/>
                <a:ea typeface="宋体" pitchFamily="2" charset="-122"/>
                <a:cs typeface="Tahoma" pitchFamily="2" charset="0"/>
              </a:rPr>
              <a:t>‹#›</a:t>
            </a:fld>
            <a:endParaRPr lang="zh-CN" altLang="en-US" strike="noStrike">
              <a:latin typeface="Arial" pitchFamily="34" charset="0"/>
            </a:endParaRPr>
          </a:p>
        </p:txBody>
      </p:sp>
      <p:sp>
        <p:nvSpPr>
          <p:cNvPr id="6" name="日期占位符 5"/>
          <p:cNvSpPr>
            <a:spLocks noGrp="1"/>
          </p:cNvSpPr>
          <p:nvPr>
            <p:ph type="dt" idx="12"/>
          </p:nvPr>
        </p:nvSpPr>
        <p:spPr>
          <a:prstGeom prst="rect">
            <a:avLst/>
          </a:prstGeom>
        </p:spPr>
        <p:txBody>
          <a:bodyPr/>
          <a:lstStyle>
            <a:lvl1pPr marL="0" indent="0" defTabSz="914400" eaLnBrk="1" fontAlgn="base" latinLnBrk="0" hangingPunct="1">
              <a:defRPr sz="1400">
                <a:latin typeface="Tahoma" pitchFamily="2" charset="0"/>
                <a:cs typeface="Tahoma" pitchFamily="2" charset="0"/>
              </a:defRPr>
            </a:lvl1pPr>
          </a:lstStyle>
          <a:p>
            <a:pPr marL="0" indent="0" algn="l" eaLnBrk="1" fontAlgn="base" latinLnBrk="0" hangingPunct="1">
              <a:lnSpc>
                <a:spcPct val="100000"/>
              </a:lnSpc>
              <a:spcBef>
                <a:spcPts val="0"/>
              </a:spcBef>
              <a:spcAft>
                <a:spcPts val="0"/>
              </a:spcAft>
            </a:pPr>
            <a:fld id="{BCBD4C92-ECF7-4C1B-B1F8-F35B2124587C}" type="datetime5">
              <a:rPr lang="zh-CN" altLang="en-US" sz="1200" b="0" i="0" u="none" strike="noStrike" kern="1200" cap="none" spc="0" baseline="0" smtClean="0">
                <a:solidFill>
                  <a:schemeClr val="tx1"/>
                </a:solidFill>
                <a:effectLst/>
                <a:latin typeface="Arial" pitchFamily="34" charset="0"/>
                <a:ea typeface="宋体" pitchFamily="2" charset="-122"/>
                <a:cs typeface="Tahoma" pitchFamily="2" charset="0"/>
              </a:rPr>
              <a:t>2025/11/12</a:t>
            </a:fld>
            <a:endParaRPr lang="zh-CN" altLang="en-US" sz="1200" b="0" i="0" u="none" strike="noStrike" kern="1200" cap="none" spc="0" baseline="0">
              <a:solidFill>
                <a:schemeClr val="tx1"/>
              </a:solidFill>
              <a:effectLst/>
              <a:latin typeface="Arial" pitchFamily="34" charset="0"/>
              <a:ea typeface="宋体" pitchFamily="2" charset="-122"/>
              <a:cs typeface="Tahoma" pitchFamily="2" charset="0"/>
            </a:endParaRPr>
          </a:p>
        </p:txBody>
      </p:sp>
    </p:spTree>
    <p:extLst>
      <p:ext uri="{BB962C8B-B14F-4D97-AF65-F5344CB8AC3E}">
        <p14:creationId xmlns:p14="http://schemas.microsoft.com/office/powerpoint/2010/main" val="165658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prstGeom prst="rect">
            <a:avLst/>
          </a:prstGeom>
        </p:spPr>
        <p:txBody>
          <a:bodyPr/>
          <a:lstStyle>
            <a:lvl1pPr marL="0" indent="0" algn="l" defTabSz="914400" eaLnBrk="1" fontAlgn="base" latinLnBrk="0" hangingPunct="1">
              <a:lnSpc>
                <a:spcPct val="100000"/>
              </a:lnSpc>
              <a:spcBef>
                <a:spcPts val="0"/>
              </a:spcBef>
              <a:spcAft>
                <a:spcPts val="0"/>
              </a:spcAft>
              <a:defRPr sz="4400" b="0" i="0" u="none" kern="1200" baseline="0">
                <a:solidFill>
                  <a:schemeClr val="tx2"/>
                </a:solidFill>
                <a:latin typeface="Tahoma" pitchFamily="2" charset="0"/>
                <a:ea typeface="宋体" pitchFamily="2" charset="-122"/>
                <a:cs typeface="Tahoma" pitchFamily="2" charset="0"/>
              </a:defRPr>
            </a:lvl1pPr>
          </a:lstStyle>
          <a:p>
            <a:pPr marL="0" indent="0"/>
            <a:r>
              <a:rPr lang="zh-CN" altLang="en-US"/>
              <a:t>单击此处编辑母版标题样式</a:t>
            </a:r>
          </a:p>
        </p:txBody>
      </p:sp>
      <p:sp>
        <p:nvSpPr>
          <p:cNvPr id="3" name="内容占位符 2"/>
          <p:cNvSpPr>
            <a:spLocks noGrp="1"/>
          </p:cNvSpPr>
          <p:nvPr>
            <p:ph idx="1"/>
          </p:nvPr>
        </p:nvSpPr>
        <p:spPr>
          <a:prstGeom prst="rect">
            <a:avLst/>
          </a:prstGeom>
        </p:spPr>
        <p:txBody>
          <a:bodyPr/>
          <a:lstStyle>
            <a:lvl1pPr marL="342900" indent="-3429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3200" b="0" i="0" u="none" kern="1200" baseline="0">
                <a:solidFill>
                  <a:schemeClr val="tx1"/>
                </a:solidFill>
                <a:latin typeface="Tahoma" pitchFamily="2" charset="0"/>
                <a:ea typeface="宋体" pitchFamily="2" charset="-122"/>
                <a:cs typeface="Tahoma" pitchFamily="2" charset="0"/>
              </a:defRPr>
            </a:lvl1pPr>
            <a:lvl2pPr marL="742950" indent="-28575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800" b="0" i="0" u="none" kern="1200" baseline="0">
                <a:solidFill>
                  <a:schemeClr val="tx1"/>
                </a:solidFill>
                <a:latin typeface="Tahoma" pitchFamily="2" charset="0"/>
                <a:ea typeface="宋体" pitchFamily="2" charset="-122"/>
                <a:cs typeface="Tahoma" pitchFamily="2" charset="0"/>
              </a:defRPr>
            </a:lvl2pPr>
            <a:lvl3pPr marL="1143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400" b="0" i="0" u="none" kern="1200" baseline="0">
                <a:solidFill>
                  <a:schemeClr val="tx1"/>
                </a:solidFill>
                <a:latin typeface="Tahoma" pitchFamily="2" charset="0"/>
                <a:ea typeface="宋体" pitchFamily="2" charset="-122"/>
                <a:cs typeface="Tahoma" pitchFamily="2" charset="0"/>
              </a:defRPr>
            </a:lvl3pPr>
            <a:lvl4pPr marL="16002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4pPr>
            <a:lvl5pPr marL="20574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5pPr>
            <a:lvl6pPr marL="25146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6pPr>
            <a:lvl7pPr marL="29718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7pPr>
            <a:lvl8pPr marL="3429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8pPr>
            <a:lvl9pPr marL="3429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9pPr>
          </a:lstStyle>
          <a:p>
            <a:pPr marL="342900" indent="-342900"/>
            <a:r>
              <a:rPr lang="zh-CN" altLang="en-US"/>
              <a:t>单击此处编辑母版文本样式</a:t>
            </a:r>
            <a:endParaRPr lang="en-US" altLang="zh-CN"/>
          </a:p>
          <a:p>
            <a:pPr marL="742950" lvl="1" indent="-285750"/>
            <a:r>
              <a:rPr lang="zh-CN" altLang="en-US"/>
              <a:t>第二级</a:t>
            </a:r>
            <a:endParaRPr lang="en-US" altLang="zh-CN"/>
          </a:p>
          <a:p>
            <a:pPr marL="1143000" lvl="2" indent="-228600"/>
            <a:r>
              <a:rPr lang="zh-CN" altLang="en-US"/>
              <a:t>第三级</a:t>
            </a:r>
            <a:endParaRPr lang="en-US" altLang="zh-CN"/>
          </a:p>
          <a:p>
            <a:pPr marL="1600200" lvl="3" indent="-228600"/>
            <a:r>
              <a:rPr lang="zh-CN" altLang="en-US"/>
              <a:t>第四级</a:t>
            </a:r>
            <a:endParaRPr lang="en-US" altLang="zh-CN"/>
          </a:p>
          <a:p>
            <a:pPr marL="2057400" lvl="4" indent="-228600"/>
            <a:r>
              <a:rPr lang="zh-CN" altLang="en-US"/>
              <a:t>第五级</a:t>
            </a:r>
          </a:p>
        </p:txBody>
      </p:sp>
      <p:sp>
        <p:nvSpPr>
          <p:cNvPr id="4" name="日期占位符 3"/>
          <p:cNvSpPr>
            <a:spLocks noGrp="1"/>
          </p:cNvSpPr>
          <p:nvPr>
            <p:ph type="dt" idx="10"/>
          </p:nvPr>
        </p:nvSpPr>
        <p:spPr>
          <a:prstGeom prst="rect">
            <a:avLst/>
          </a:prstGeom>
        </p:spPr>
        <p:txBody>
          <a:bodyPr/>
          <a:lstStyle>
            <a:lvl1pPr marL="0" indent="0" defTabSz="914400" eaLnBrk="1" fontAlgn="base" latinLnBrk="0" hangingPunct="1">
              <a:defRPr sz="1400">
                <a:latin typeface="Tahoma" pitchFamily="2" charset="0"/>
                <a:cs typeface="Tahoma" pitchFamily="2" charset="0"/>
              </a:defRPr>
            </a:lvl1pPr>
          </a:lstStyle>
          <a:p>
            <a:pPr marL="0" indent="0"/>
            <a:fld id="{D0F42F96-2AB3-4540-9FB4-FB4F92A98BF5}" type="datetime5">
              <a:rPr lang="zh-CN" altLang="en-US" smtClean="0">
                <a:ea typeface="宋体" pitchFamily="2" charset="-122"/>
              </a:rPr>
              <a:t>2025/11/12</a:t>
            </a:fld>
            <a:endParaRPr lang="zh-CN" altLang="en-US">
              <a:latin typeface="Times New Roman" charset="0"/>
              <a:ea typeface="宋体" pitchFamily="2" charset="-122"/>
            </a:endParaRPr>
          </a:p>
        </p:txBody>
      </p:sp>
      <p:sp>
        <p:nvSpPr>
          <p:cNvPr id="5" name="页脚占位符 4"/>
          <p:cNvSpPr>
            <a:spLocks noGrp="1"/>
          </p:cNvSpPr>
          <p:nvPr>
            <p:ph type="ftr" idx="11"/>
          </p:nvPr>
        </p:nvSpPr>
        <p:spPr>
          <a:prstGeom prst="rect">
            <a:avLst/>
          </a:prstGeom>
        </p:spPr>
        <p:txBody>
          <a:bodyPr/>
          <a:lstStyle/>
          <a:p>
            <a:pPr marL="0" indent="0"/>
            <a:endParaRPr lang="zh-CN" altLang="en-US">
              <a:ea typeface="宋体" pitchFamily="2" charset="-122"/>
            </a:endParaRPr>
          </a:p>
        </p:txBody>
      </p:sp>
      <p:sp>
        <p:nvSpPr>
          <p:cNvPr id="6" name="灯片编号占位符 5"/>
          <p:cNvSpPr>
            <a:spLocks noGrp="1"/>
          </p:cNvSpPr>
          <p:nvPr>
            <p:ph type="sldNum" idx="12"/>
          </p:nvPr>
        </p:nvSpPr>
        <p:spPr>
          <a:prstGeom prst="rect">
            <a:avLst/>
          </a:prstGeom>
        </p:spPr>
        <p:txBody>
          <a:bodyPr/>
          <a:lstStyle/>
          <a:p>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499020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6"/>
          </a:xfrm>
          <a:prstGeom prst="rect">
            <a:avLst/>
          </a:prstGeom>
        </p:spPr>
        <p:txBody>
          <a:bodyPr>
            <a:prstTxWarp prst="textNoShape">
              <a:avLst/>
            </a:prstTxWarp>
            <a:noAutofit/>
          </a:bodyPr>
          <a:lstStyle>
            <a:lvl1pPr marL="0" indent="0" defTabSz="914400" eaLnBrk="1" fontAlgn="base" latinLnBrk="0" hangingPunct="1">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6"/>
          </a:xfrm>
          <a:prstGeom prst="rect">
            <a:avLst/>
          </a:prstGeom>
        </p:spPr>
        <p:txBody>
          <a:bodyPr/>
          <a:lstStyle>
            <a:lvl1pPr marL="0" indent="0" defTabSz="914400" eaLnBrk="1" fontAlgn="base" latinLnBrk="0" hangingPunct="1">
              <a:buNone/>
              <a:defRPr sz="1800">
                <a:solidFill>
                  <a:schemeClr val="tx1">
                    <a:tint val="75000"/>
                  </a:schemeClr>
                </a:solidFill>
              </a:defRPr>
            </a:lvl1pPr>
            <a:lvl2pPr marL="342900" indent="0" defTabSz="914400" eaLnBrk="1" fontAlgn="base" latinLnBrk="0" hangingPunct="1">
              <a:buNone/>
              <a:defRPr sz="1500">
                <a:solidFill>
                  <a:schemeClr val="tx1">
                    <a:tint val="75000"/>
                  </a:schemeClr>
                </a:solidFill>
              </a:defRPr>
            </a:lvl2pPr>
            <a:lvl3pPr marL="685800" indent="0" defTabSz="914400" eaLnBrk="1" fontAlgn="base" latinLnBrk="0" hangingPunct="1">
              <a:buNone/>
              <a:defRPr sz="1350">
                <a:solidFill>
                  <a:schemeClr val="tx1">
                    <a:tint val="75000"/>
                  </a:schemeClr>
                </a:solidFill>
              </a:defRPr>
            </a:lvl3pPr>
            <a:lvl4pPr marL="1028700" indent="0" defTabSz="914400" eaLnBrk="1" fontAlgn="base" latinLnBrk="0" hangingPunct="1">
              <a:buNone/>
              <a:defRPr sz="1200">
                <a:solidFill>
                  <a:schemeClr val="tx1">
                    <a:tint val="75000"/>
                  </a:schemeClr>
                </a:solidFill>
              </a:defRPr>
            </a:lvl4pPr>
            <a:lvl5pPr marL="1371600" indent="0" defTabSz="914400" eaLnBrk="1" fontAlgn="base" latinLnBrk="0" hangingPunct="1">
              <a:buNone/>
              <a:defRPr sz="1200">
                <a:solidFill>
                  <a:schemeClr val="tx1">
                    <a:tint val="75000"/>
                  </a:schemeClr>
                </a:solidFill>
              </a:defRPr>
            </a:lvl5pPr>
            <a:lvl6pPr marL="1714500" indent="0" defTabSz="914400" eaLnBrk="1" fontAlgn="base" latinLnBrk="0" hangingPunct="1">
              <a:buNone/>
              <a:defRPr sz="1200">
                <a:solidFill>
                  <a:schemeClr val="tx1">
                    <a:tint val="75000"/>
                  </a:schemeClr>
                </a:solidFill>
              </a:defRPr>
            </a:lvl6pPr>
            <a:lvl7pPr marL="2057400" indent="0" defTabSz="914400" eaLnBrk="1" fontAlgn="base" latinLnBrk="0" hangingPunct="1">
              <a:buNone/>
              <a:defRPr sz="1200">
                <a:solidFill>
                  <a:schemeClr val="tx1">
                    <a:tint val="75000"/>
                  </a:schemeClr>
                </a:solidFill>
              </a:defRPr>
            </a:lvl7pPr>
            <a:lvl8pPr marL="2400300" indent="0" defTabSz="914400" eaLnBrk="1" fontAlgn="base" latinLnBrk="0" hangingPunct="1">
              <a:buNone/>
              <a:defRPr sz="1200">
                <a:solidFill>
                  <a:schemeClr val="tx1">
                    <a:tint val="75000"/>
                  </a:schemeClr>
                </a:solidFill>
              </a:defRPr>
            </a:lvl8pPr>
            <a:lvl9pPr marL="2400300" indent="0" defTabSz="914400" eaLnBrk="1" fontAlgn="base" latinLnBrk="0" hangingPunct="1">
              <a:buNone/>
              <a:defRPr sz="1200">
                <a:solidFill>
                  <a:schemeClr val="tx1">
                    <a:tint val="75000"/>
                  </a:schemeClr>
                </a:solidFill>
              </a:defRPr>
            </a:lvl9pPr>
          </a:lstStyle>
          <a:p>
            <a:pPr marL="0" indent="0"/>
            <a:r>
              <a:rPr lang="zh-CN" altLang="en-US"/>
              <a:t>单击此处编辑母版文本样式</a:t>
            </a:r>
          </a:p>
        </p:txBody>
      </p:sp>
      <p:sp>
        <p:nvSpPr>
          <p:cNvPr id="4" name="日期占位符 3"/>
          <p:cNvSpPr>
            <a:spLocks noGrp="1"/>
          </p:cNvSpPr>
          <p:nvPr>
            <p:ph type="dt" idx="10"/>
          </p:nvPr>
        </p:nvSpPr>
        <p:spPr>
          <a:prstGeom prst="rect">
            <a:avLst/>
          </a:prstGeom>
        </p:spPr>
        <p:txBody>
          <a:bodyPr/>
          <a:lstStyle>
            <a:lvl1pPr marL="0" indent="0" defTabSz="914400" eaLnBrk="1" fontAlgn="base" latinLnBrk="0" hangingPunct="1">
              <a:defRPr sz="1400">
                <a:latin typeface="Tahoma" pitchFamily="2" charset="0"/>
                <a:cs typeface="Tahoma" pitchFamily="2" charset="0"/>
              </a:defRPr>
            </a:lvl1pPr>
          </a:lstStyle>
          <a:p>
            <a:pPr marL="0" indent="0"/>
            <a:fld id="{8DD2269A-A682-4D3E-8F1A-972575812F3C}"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5" name="页脚占位符 4"/>
          <p:cNvSpPr>
            <a:spLocks noGrp="1"/>
          </p:cNvSpPr>
          <p:nvPr>
            <p:ph type="ftr" idx="11"/>
          </p:nvPr>
        </p:nvSpPr>
        <p:spPr>
          <a:prstGeom prst="rect">
            <a:avLst/>
          </a:prstGeom>
        </p:spPr>
        <p:txBody>
          <a:bodyPr/>
          <a:lstStyle>
            <a:lvl1pPr marL="0" indent="0" algn="ctr" defTabSz="914400" eaLnBrk="1" fontAlgn="base" latinLnBrk="0" hangingPunct="1">
              <a:defRPr sz="1400">
                <a:latin typeface="Tahoma" pitchFamily="2" charset="0"/>
                <a:cs typeface="Tahoma" pitchFamily="2" charset="0"/>
              </a:defRPr>
            </a:lvl1pPr>
          </a:lstStyle>
          <a:p>
            <a:pPr marL="0" indent="0"/>
            <a:endParaRPr lang="zh-CN" altLang="en-US">
              <a:ea typeface="宋体" pitchFamily="2" charset="-122"/>
            </a:endParaRPr>
          </a:p>
        </p:txBody>
      </p:sp>
      <p:sp>
        <p:nvSpPr>
          <p:cNvPr id="6" name="灯片编号占位符 5"/>
          <p:cNvSpPr>
            <a:spLocks noGrp="1"/>
          </p:cNvSpPr>
          <p:nvPr>
            <p:ph type="sldNum" idx="12"/>
          </p:nvPr>
        </p:nvSpPr>
        <p:spPr>
          <a:prstGeom prst="rect">
            <a:avLst/>
          </a:prstGeom>
        </p:spPr>
        <p:txBody>
          <a:bodyPr/>
          <a:lstStyle>
            <a:lvl1pPr marL="0" indent="0" algn="r" defTabSz="914400" eaLnBrk="1" fontAlgn="base" latinLnBrk="0" hangingPunct="1">
              <a:defRPr sz="1400">
                <a:latin typeface="Tahoma" pitchFamily="2" charset="0"/>
                <a:cs typeface="Tahoma" pitchFamily="2" charset="0"/>
              </a:defRPr>
            </a:lvl1pPr>
          </a:lstStyle>
          <a:p>
            <a:pPr marL="0" indent="0"/>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337173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prstGeom prst="rect">
            <a:avLst/>
          </a:prstGeom>
        </p:spPr>
        <p:txBody>
          <a:bodyPr/>
          <a:lstStyle>
            <a:lvl1pPr marL="0" indent="0" algn="l" defTabSz="914400" eaLnBrk="1" fontAlgn="base" latinLnBrk="0" hangingPunct="1">
              <a:lnSpc>
                <a:spcPct val="100000"/>
              </a:lnSpc>
              <a:spcBef>
                <a:spcPts val="0"/>
              </a:spcBef>
              <a:spcAft>
                <a:spcPts val="0"/>
              </a:spcAft>
              <a:buNone/>
              <a:defRPr sz="4400" b="0" i="0" u="none" kern="1200" baseline="0">
                <a:solidFill>
                  <a:schemeClr val="tx2"/>
                </a:solidFill>
                <a:latin typeface="Tahoma" pitchFamily="2" charset="0"/>
                <a:ea typeface="宋体" pitchFamily="2" charset="-122"/>
                <a:cs typeface="Tahoma" pitchFamily="2" charset="0"/>
              </a:defRPr>
            </a:lvl1pPr>
          </a:lstStyle>
          <a:p>
            <a:pPr marL="0" indent="0"/>
            <a:r>
              <a:rPr lang="zh-CN" altLang="en-US"/>
              <a:t>单击此处编辑母版标题样式</a:t>
            </a:r>
          </a:p>
        </p:txBody>
      </p:sp>
      <p:sp>
        <p:nvSpPr>
          <p:cNvPr id="3" name="内容占位符 2"/>
          <p:cNvSpPr>
            <a:spLocks noGrp="1"/>
          </p:cNvSpPr>
          <p:nvPr>
            <p:ph idx="1"/>
          </p:nvPr>
        </p:nvSpPr>
        <p:spPr>
          <a:xfrm>
            <a:off x="1182688" y="2017713"/>
            <a:ext cx="3808476" cy="4114798"/>
          </a:xfrm>
          <a:prstGeom prst="rect">
            <a:avLst/>
          </a:prstGeom>
        </p:spPr>
        <p:txBody>
          <a:bodyPr/>
          <a:lstStyle/>
          <a:p>
            <a:pPr marL="342900" indent="-342900"/>
            <a:r>
              <a:rPr lang="zh-CN" altLang="en-US"/>
              <a:t>单击此处编辑母版文本样式</a:t>
            </a:r>
            <a:endParaRPr lang="en-US" altLang="zh-CN"/>
          </a:p>
          <a:p>
            <a:pPr lvl="1"/>
            <a:r>
              <a:rPr lang="zh-CN" altLang="en-US"/>
              <a:t>第二级</a:t>
            </a:r>
            <a:endParaRPr lang="en-US" altLang="zh-CN"/>
          </a:p>
          <a:p>
            <a:pPr lvl="2"/>
            <a:r>
              <a:rPr lang="zh-CN" altLang="en-US"/>
              <a:t>第三级</a:t>
            </a:r>
            <a:endParaRPr lang="en-US" altLang="zh-CN"/>
          </a:p>
          <a:p>
            <a:pPr lvl="3"/>
            <a:r>
              <a:rPr lang="zh-CN" altLang="en-US"/>
              <a:t>第四级</a:t>
            </a:r>
            <a:endParaRPr lang="en-US" altLang="zh-CN"/>
          </a:p>
          <a:p>
            <a:pPr lvl="4"/>
            <a:r>
              <a:rPr lang="zh-CN" altLang="en-US"/>
              <a:t>第五级</a:t>
            </a:r>
          </a:p>
        </p:txBody>
      </p:sp>
      <p:sp>
        <p:nvSpPr>
          <p:cNvPr id="4" name="内容占位符 3"/>
          <p:cNvSpPr>
            <a:spLocks noGrp="1"/>
          </p:cNvSpPr>
          <p:nvPr>
            <p:ph idx="2"/>
          </p:nvPr>
        </p:nvSpPr>
        <p:spPr>
          <a:xfrm>
            <a:off x="5146612" y="2017713"/>
            <a:ext cx="3808476" cy="4114798"/>
          </a:xfrm>
          <a:prstGeom prst="rect">
            <a:avLst/>
          </a:prstGeom>
        </p:spPr>
        <p:txBody>
          <a:bodyPr/>
          <a:lstStyle/>
          <a:p>
            <a:r>
              <a:rPr lang="zh-CN" altLang="en-US"/>
              <a:t>单击此处编辑母版文本样式</a:t>
            </a:r>
            <a:endParaRPr lang="en-US" altLang="zh-CN"/>
          </a:p>
          <a:p>
            <a:pPr lvl="1"/>
            <a:r>
              <a:rPr lang="zh-CN" altLang="en-US"/>
              <a:t>第二级</a:t>
            </a:r>
            <a:endParaRPr lang="en-US" altLang="zh-CN"/>
          </a:p>
          <a:p>
            <a:pPr lvl="2"/>
            <a:r>
              <a:rPr lang="zh-CN" altLang="en-US"/>
              <a:t>第三级</a:t>
            </a:r>
            <a:endParaRPr lang="en-US" altLang="zh-CN"/>
          </a:p>
          <a:p>
            <a:pPr lvl="3"/>
            <a:r>
              <a:rPr lang="zh-CN" altLang="en-US"/>
              <a:t>第四级</a:t>
            </a:r>
            <a:endParaRPr lang="en-US" altLang="zh-CN"/>
          </a:p>
          <a:p>
            <a:pPr lvl="4"/>
            <a:r>
              <a:rPr lang="zh-CN" altLang="en-US"/>
              <a:t>第五级</a:t>
            </a:r>
          </a:p>
        </p:txBody>
      </p:sp>
      <p:sp>
        <p:nvSpPr>
          <p:cNvPr id="5" name="日期占位符 4"/>
          <p:cNvSpPr>
            <a:spLocks noGrp="1"/>
          </p:cNvSpPr>
          <p:nvPr>
            <p:ph type="dt" idx="10"/>
          </p:nvPr>
        </p:nvSpPr>
        <p:spPr>
          <a:prstGeom prst="rect">
            <a:avLst/>
          </a:prstGeom>
        </p:spPr>
        <p:txBody>
          <a:bodyPr/>
          <a:lstStyle/>
          <a:p>
            <a:fld id="{8B38F367-0B9E-4CF5-A712-A16FA9FB65C9}"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6" name="页脚占位符 5"/>
          <p:cNvSpPr>
            <a:spLocks noGrp="1"/>
          </p:cNvSpPr>
          <p:nvPr>
            <p:ph type="ftr" idx="11"/>
          </p:nvPr>
        </p:nvSpPr>
        <p:spPr>
          <a:prstGeom prst="rect">
            <a:avLst/>
          </a:prstGeom>
        </p:spPr>
        <p:txBody>
          <a:bodyPr/>
          <a:lstStyle/>
          <a:p>
            <a:endParaRPr lang="zh-CN" altLang="en-US">
              <a:ea typeface="宋体" pitchFamily="2" charset="-122"/>
            </a:endParaRPr>
          </a:p>
        </p:txBody>
      </p:sp>
      <p:sp>
        <p:nvSpPr>
          <p:cNvPr id="7" name="灯片编号占位符 6"/>
          <p:cNvSpPr>
            <a:spLocks noGrp="1"/>
          </p:cNvSpPr>
          <p:nvPr>
            <p:ph type="sldNum" idx="12"/>
          </p:nvPr>
        </p:nvSpPr>
        <p:spPr>
          <a:prstGeom prst="rect">
            <a:avLst/>
          </a:prstGeom>
        </p:spPr>
        <p:txBody>
          <a:bodyPr/>
          <a:lstStyle/>
          <a:p>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77244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a:prstGeom prst="rect">
            <a:avLst/>
          </a:prstGeom>
        </p:spPr>
        <p:txBody>
          <a:bodyPr/>
          <a:lstStyle/>
          <a:p>
            <a:r>
              <a:rPr lang="zh-CN" altLang="en-US"/>
              <a:t>单击此处编辑母版标题样式</a:t>
            </a:r>
          </a:p>
        </p:txBody>
      </p:sp>
      <p:sp>
        <p:nvSpPr>
          <p:cNvPr id="3" name="文本占位符 2"/>
          <p:cNvSpPr>
            <a:spLocks noGrp="1"/>
          </p:cNvSpPr>
          <p:nvPr>
            <p:ph type="body" idx="1"/>
          </p:nvPr>
        </p:nvSpPr>
        <p:spPr>
          <a:xfrm>
            <a:off x="890081" y="1778437"/>
            <a:ext cx="3655181" cy="823911"/>
          </a:xfrm>
          <a:prstGeom prst="rect">
            <a:avLst/>
          </a:prstGeom>
        </p:spPr>
        <p:txBody>
          <a:bodyPr anchor="ctr" anchorCtr="0">
            <a:prstTxWarp prst="textNoShape">
              <a:avLst/>
            </a:prstTxWarp>
            <a:noAutofit/>
          </a:bodyPr>
          <a:lstStyle>
            <a:lvl1pPr marL="0" indent="0" defTabSz="914400" eaLnBrk="1" fontAlgn="base" latinLnBrk="0" hangingPunct="1">
              <a:buNone/>
              <a:defRPr sz="2100"/>
            </a:lvl1pPr>
            <a:lvl2pPr marL="342900" indent="0" defTabSz="914400" eaLnBrk="1" fontAlgn="base" latinLnBrk="0" hangingPunct="1">
              <a:buNone/>
              <a:defRPr sz="1800"/>
            </a:lvl2pPr>
            <a:lvl3pPr marL="685800" indent="0" defTabSz="914400" eaLnBrk="1" fontAlgn="base" latinLnBrk="0" hangingPunct="1">
              <a:buNone/>
              <a:defRPr sz="1500"/>
            </a:lvl3pPr>
            <a:lvl4pPr marL="1028700" indent="0" defTabSz="914400" eaLnBrk="1" fontAlgn="base" latinLnBrk="0" hangingPunct="1">
              <a:buNone/>
              <a:defRPr sz="1350"/>
            </a:lvl4pPr>
            <a:lvl5pPr marL="1371600" indent="0" defTabSz="914400" eaLnBrk="1" fontAlgn="base" latinLnBrk="0" hangingPunct="1">
              <a:buNone/>
              <a:defRPr sz="1350"/>
            </a:lvl5pPr>
            <a:lvl6pPr marL="1714500" indent="0" defTabSz="914400" eaLnBrk="1" fontAlgn="base" latinLnBrk="0" hangingPunct="1">
              <a:buNone/>
              <a:defRPr sz="1350"/>
            </a:lvl6pPr>
            <a:lvl7pPr marL="2057400" indent="0" defTabSz="914400" eaLnBrk="1" fontAlgn="base" latinLnBrk="0" hangingPunct="1">
              <a:buNone/>
              <a:defRPr sz="1350"/>
            </a:lvl7pPr>
            <a:lvl8pPr marL="2400300" indent="0" defTabSz="914400" eaLnBrk="1" fontAlgn="base" latinLnBrk="0" hangingPunct="1">
              <a:buNone/>
              <a:defRPr sz="1350"/>
            </a:lvl8pPr>
            <a:lvl9pPr marL="2400300" indent="0" defTabSz="914400" eaLnBrk="1" fontAlgn="base" latinLnBrk="0" hangingPunct="1">
              <a:buNone/>
              <a:defRPr sz="1350"/>
            </a:lvl9pPr>
          </a:lstStyle>
          <a:p>
            <a:r>
              <a:rPr lang="zh-CN" altLang="en-US"/>
              <a:t>单击此处编辑母版文本样式</a:t>
            </a:r>
          </a:p>
        </p:txBody>
      </p:sp>
      <p:sp>
        <p:nvSpPr>
          <p:cNvPr id="4" name="内容占位符 3"/>
          <p:cNvSpPr>
            <a:spLocks noGrp="1"/>
          </p:cNvSpPr>
          <p:nvPr>
            <p:ph idx="2"/>
          </p:nvPr>
        </p:nvSpPr>
        <p:spPr>
          <a:xfrm>
            <a:off x="890081" y="2665379"/>
            <a:ext cx="3655181" cy="3524284"/>
          </a:xfrm>
          <a:prstGeom prst="rect">
            <a:avLst/>
          </a:prstGeom>
        </p:spPr>
        <p:txBody>
          <a:bodyPr/>
          <a:lstStyle>
            <a:lvl1pPr marL="342900" indent="-3429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3200" b="0" i="0" u="none" kern="1200" baseline="0">
                <a:solidFill>
                  <a:schemeClr val="tx1"/>
                </a:solidFill>
                <a:latin typeface="Tahoma" pitchFamily="2" charset="0"/>
                <a:ea typeface="宋体" pitchFamily="2" charset="-122"/>
                <a:cs typeface="Tahoma" pitchFamily="2" charset="0"/>
              </a:defRPr>
            </a:lvl1pPr>
            <a:lvl2pPr marL="742950" indent="-28575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800" b="0" i="0" u="none" kern="1200" baseline="0">
                <a:solidFill>
                  <a:schemeClr val="tx1"/>
                </a:solidFill>
                <a:latin typeface="Tahoma" pitchFamily="2" charset="0"/>
                <a:ea typeface="宋体" pitchFamily="2" charset="-122"/>
                <a:cs typeface="Tahoma" pitchFamily="2" charset="0"/>
              </a:defRPr>
            </a:lvl2pPr>
            <a:lvl3pPr marL="1143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400" b="0" i="0" u="none" kern="1200" baseline="0">
                <a:solidFill>
                  <a:schemeClr val="tx1"/>
                </a:solidFill>
                <a:latin typeface="Tahoma" pitchFamily="2" charset="0"/>
                <a:ea typeface="宋体" pitchFamily="2" charset="-122"/>
                <a:cs typeface="Tahoma" pitchFamily="2" charset="0"/>
              </a:defRPr>
            </a:lvl3pPr>
            <a:lvl4pPr marL="16002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4pPr>
            <a:lvl5pPr marL="20574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5pPr>
            <a:lvl6pPr marL="25146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6pPr>
            <a:lvl7pPr marL="29718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7pPr>
            <a:lvl8pPr marL="3429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8pPr>
            <a:lvl9pPr marL="3429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9pPr>
          </a:lstStyle>
          <a:p>
            <a:pPr marL="342900" indent="-342900"/>
            <a:r>
              <a:rPr lang="zh-CN" altLang="en-US"/>
              <a:t>单击此处编辑母版文本样式</a:t>
            </a:r>
            <a:endParaRPr lang="en-US" altLang="zh-CN"/>
          </a:p>
          <a:p>
            <a:pPr marL="742950" lvl="1" indent="-285750"/>
            <a:r>
              <a:rPr lang="zh-CN" altLang="en-US"/>
              <a:t>第二级</a:t>
            </a:r>
            <a:endParaRPr lang="en-US" altLang="zh-CN"/>
          </a:p>
          <a:p>
            <a:pPr marL="1143000" lvl="2" indent="-228600"/>
            <a:r>
              <a:rPr lang="zh-CN" altLang="en-US"/>
              <a:t>第三级</a:t>
            </a:r>
            <a:endParaRPr lang="en-US" altLang="zh-CN"/>
          </a:p>
          <a:p>
            <a:pPr marL="1600200" lvl="3" indent="-228600"/>
            <a:r>
              <a:rPr lang="zh-CN" altLang="en-US"/>
              <a:t>第四级</a:t>
            </a:r>
            <a:endParaRPr lang="en-US" altLang="zh-CN"/>
          </a:p>
          <a:p>
            <a:pPr marL="2057400" lvl="4" indent="-228600"/>
            <a:r>
              <a:rPr lang="zh-CN" altLang="en-US"/>
              <a:t>第五级</a:t>
            </a:r>
          </a:p>
        </p:txBody>
      </p:sp>
      <p:sp>
        <p:nvSpPr>
          <p:cNvPr id="5" name="文本占位符 4"/>
          <p:cNvSpPr>
            <a:spLocks noGrp="1"/>
          </p:cNvSpPr>
          <p:nvPr>
            <p:ph type="body" idx="3"/>
          </p:nvPr>
        </p:nvSpPr>
        <p:spPr>
          <a:xfrm>
            <a:off x="4692703" y="1778437"/>
            <a:ext cx="3673182" cy="823911"/>
          </a:xfrm>
          <a:prstGeom prst="rect">
            <a:avLst/>
          </a:prstGeom>
        </p:spPr>
        <p:txBody>
          <a:bodyPr anchor="ctr" anchorCtr="0">
            <a:prstTxWarp prst="textNoShape">
              <a:avLst/>
            </a:prstTxWarp>
            <a:noAutofit/>
          </a:bodyPr>
          <a:lstStyle>
            <a:lvl1pPr marL="0" indent="0" defTabSz="914400" eaLnBrk="1" fontAlgn="base" latinLnBrk="0" hangingPunct="1">
              <a:buNone/>
              <a:defRPr sz="2100"/>
            </a:lvl1pPr>
            <a:lvl2pPr marL="342900" indent="0" defTabSz="914400" eaLnBrk="1" fontAlgn="base" latinLnBrk="0" hangingPunct="1">
              <a:buNone/>
              <a:defRPr sz="1800"/>
            </a:lvl2pPr>
            <a:lvl3pPr marL="685800" indent="0" defTabSz="914400" eaLnBrk="1" fontAlgn="base" latinLnBrk="0" hangingPunct="1">
              <a:buNone/>
              <a:defRPr sz="1500"/>
            </a:lvl3pPr>
            <a:lvl4pPr marL="1028700" indent="0" defTabSz="914400" eaLnBrk="1" fontAlgn="base" latinLnBrk="0" hangingPunct="1">
              <a:buNone/>
              <a:defRPr sz="1350"/>
            </a:lvl4pPr>
            <a:lvl5pPr marL="1371600" indent="0" defTabSz="914400" eaLnBrk="1" fontAlgn="base" latinLnBrk="0" hangingPunct="1">
              <a:buNone/>
              <a:defRPr sz="1350"/>
            </a:lvl5pPr>
            <a:lvl6pPr marL="1714500" indent="0" defTabSz="914400" eaLnBrk="1" fontAlgn="base" latinLnBrk="0" hangingPunct="1">
              <a:buNone/>
              <a:defRPr sz="1350"/>
            </a:lvl6pPr>
            <a:lvl7pPr marL="2057400" indent="0" defTabSz="914400" eaLnBrk="1" fontAlgn="base" latinLnBrk="0" hangingPunct="1">
              <a:buNone/>
              <a:defRPr sz="1350"/>
            </a:lvl7pPr>
            <a:lvl8pPr marL="2400300" indent="0" defTabSz="914400" eaLnBrk="1" fontAlgn="base" latinLnBrk="0" hangingPunct="1">
              <a:buNone/>
              <a:defRPr sz="1350"/>
            </a:lvl8pPr>
            <a:lvl9pPr marL="2400300" indent="0" defTabSz="914400" eaLnBrk="1" fontAlgn="base" latinLnBrk="0" hangingPunct="1">
              <a:buNone/>
              <a:defRPr sz="1350"/>
            </a:lvl9pPr>
          </a:lstStyle>
          <a:p>
            <a:pPr marL="0" indent="0"/>
            <a:r>
              <a:rPr lang="zh-CN" altLang="en-US"/>
              <a:t>单击此处编辑母版文本样式</a:t>
            </a:r>
          </a:p>
        </p:txBody>
      </p:sp>
      <p:sp>
        <p:nvSpPr>
          <p:cNvPr id="6" name="内容占位符 5"/>
          <p:cNvSpPr>
            <a:spLocks noGrp="1"/>
          </p:cNvSpPr>
          <p:nvPr>
            <p:ph idx="4"/>
          </p:nvPr>
        </p:nvSpPr>
        <p:spPr>
          <a:xfrm>
            <a:off x="4692703" y="2665379"/>
            <a:ext cx="3673182" cy="3524284"/>
          </a:xfrm>
          <a:prstGeom prst="rect">
            <a:avLst/>
          </a:prstGeom>
        </p:spPr>
        <p:txBody>
          <a:bodyPr/>
          <a:lstStyle>
            <a:lvl1pPr marL="342900" indent="-3429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3200" b="0" i="0" u="none" kern="1200" baseline="0">
                <a:solidFill>
                  <a:schemeClr val="tx1"/>
                </a:solidFill>
                <a:latin typeface="Tahoma" pitchFamily="2" charset="0"/>
                <a:ea typeface="宋体" pitchFamily="2" charset="-122"/>
                <a:cs typeface="Tahoma" pitchFamily="2" charset="0"/>
              </a:defRPr>
            </a:lvl1pPr>
            <a:lvl2pPr marL="742950" indent="-28575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800" b="0" i="0" u="none" kern="1200" baseline="0">
                <a:solidFill>
                  <a:schemeClr val="tx1"/>
                </a:solidFill>
                <a:latin typeface="Tahoma" pitchFamily="2" charset="0"/>
                <a:ea typeface="宋体" pitchFamily="2" charset="-122"/>
                <a:cs typeface="Tahoma" pitchFamily="2" charset="0"/>
              </a:defRPr>
            </a:lvl2pPr>
            <a:lvl3pPr marL="1143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400" b="0" i="0" u="none" kern="1200" baseline="0">
                <a:solidFill>
                  <a:schemeClr val="tx1"/>
                </a:solidFill>
                <a:latin typeface="Tahoma" pitchFamily="2" charset="0"/>
                <a:ea typeface="宋体" pitchFamily="2" charset="-122"/>
                <a:cs typeface="Tahoma" pitchFamily="2" charset="0"/>
              </a:defRPr>
            </a:lvl3pPr>
            <a:lvl4pPr marL="16002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4pPr>
            <a:lvl5pPr marL="20574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5pPr>
            <a:lvl6pPr marL="25146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6pPr>
            <a:lvl7pPr marL="29718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7pPr>
            <a:lvl8pPr marL="3429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8pPr>
            <a:lvl9pPr marL="3429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9pPr>
          </a:lstStyle>
          <a:p>
            <a:pPr marL="342900" indent="-342900"/>
            <a:r>
              <a:rPr lang="zh-CN" altLang="en-US"/>
              <a:t>单击此处编辑母版文本样式</a:t>
            </a:r>
            <a:endParaRPr lang="en-US" altLang="zh-CN"/>
          </a:p>
          <a:p>
            <a:pPr marL="742950" lvl="1" indent="-285750"/>
            <a:r>
              <a:rPr lang="zh-CN" altLang="en-US"/>
              <a:t>第二级</a:t>
            </a:r>
            <a:endParaRPr lang="en-US" altLang="zh-CN"/>
          </a:p>
          <a:p>
            <a:pPr marL="1143000" lvl="2" indent="-228600"/>
            <a:r>
              <a:rPr lang="zh-CN" altLang="en-US"/>
              <a:t>第三级</a:t>
            </a:r>
            <a:endParaRPr lang="en-US" altLang="zh-CN"/>
          </a:p>
          <a:p>
            <a:pPr marL="1600200" lvl="3" indent="-228600"/>
            <a:r>
              <a:rPr lang="zh-CN" altLang="en-US"/>
              <a:t>第四级</a:t>
            </a:r>
            <a:endParaRPr lang="en-US" altLang="zh-CN"/>
          </a:p>
          <a:p>
            <a:pPr marL="2057400" lvl="4" indent="-228600"/>
            <a:r>
              <a:rPr lang="zh-CN" altLang="en-US"/>
              <a:t>第五级</a:t>
            </a:r>
          </a:p>
        </p:txBody>
      </p:sp>
      <p:sp>
        <p:nvSpPr>
          <p:cNvPr id="7" name="日期占位符 6"/>
          <p:cNvSpPr>
            <a:spLocks noGrp="1"/>
          </p:cNvSpPr>
          <p:nvPr>
            <p:ph type="dt" idx="10"/>
          </p:nvPr>
        </p:nvSpPr>
        <p:spPr>
          <a:prstGeom prst="rect">
            <a:avLst/>
          </a:prstGeom>
        </p:spPr>
        <p:txBody>
          <a:bodyPr/>
          <a:lstStyle>
            <a:lvl1pPr marL="0" indent="0" defTabSz="914400" eaLnBrk="1" fontAlgn="base" latinLnBrk="0" hangingPunct="1">
              <a:defRPr sz="1400">
                <a:latin typeface="Tahoma" pitchFamily="2" charset="0"/>
                <a:cs typeface="Tahoma" pitchFamily="2" charset="0"/>
              </a:defRPr>
            </a:lvl1pPr>
          </a:lstStyle>
          <a:p>
            <a:pPr marL="0" indent="0"/>
            <a:fld id="{FEC72DDB-FBDA-4776-8F94-50938D18EB67}"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8" name="页脚占位符 7"/>
          <p:cNvSpPr>
            <a:spLocks noGrp="1"/>
          </p:cNvSpPr>
          <p:nvPr>
            <p:ph type="ftr" idx="11"/>
          </p:nvPr>
        </p:nvSpPr>
        <p:spPr>
          <a:prstGeom prst="rect">
            <a:avLst/>
          </a:prstGeom>
        </p:spPr>
        <p:txBody>
          <a:bodyPr/>
          <a:lstStyle>
            <a:lvl1pPr marL="0" indent="0" algn="ctr" defTabSz="914400" eaLnBrk="1" fontAlgn="base" latinLnBrk="0" hangingPunct="1">
              <a:defRPr sz="1400">
                <a:latin typeface="Tahoma" pitchFamily="2" charset="0"/>
                <a:cs typeface="Tahoma" pitchFamily="2" charset="0"/>
              </a:defRPr>
            </a:lvl1pPr>
          </a:lstStyle>
          <a:p>
            <a:pPr marL="0" indent="0"/>
            <a:endParaRPr lang="zh-CN" altLang="en-US">
              <a:ea typeface="宋体" pitchFamily="2" charset="-122"/>
            </a:endParaRPr>
          </a:p>
        </p:txBody>
      </p:sp>
      <p:sp>
        <p:nvSpPr>
          <p:cNvPr id="9" name="灯片编号占位符 8"/>
          <p:cNvSpPr>
            <a:spLocks noGrp="1"/>
          </p:cNvSpPr>
          <p:nvPr>
            <p:ph type="sldNum" idx="12"/>
          </p:nvPr>
        </p:nvSpPr>
        <p:spPr>
          <a:prstGeom prst="rect">
            <a:avLst/>
          </a:prstGeom>
        </p:spPr>
        <p:txBody>
          <a:bodyPr/>
          <a:lstStyle/>
          <a:p>
            <a:pPr marL="0" indent="0"/>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535781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prstGeom prst="rect">
            <a:avLst/>
          </a:prstGeom>
        </p:spPr>
        <p:txBody>
          <a:bodyPr/>
          <a:lstStyle/>
          <a:p>
            <a:r>
              <a:rPr lang="zh-CN" altLang="en-US"/>
              <a:t>单击此处编辑母版标题样式</a:t>
            </a:r>
          </a:p>
        </p:txBody>
      </p:sp>
      <p:sp>
        <p:nvSpPr>
          <p:cNvPr id="3" name="日期占位符 2"/>
          <p:cNvSpPr>
            <a:spLocks noGrp="1"/>
          </p:cNvSpPr>
          <p:nvPr>
            <p:ph type="dt" idx="10"/>
          </p:nvPr>
        </p:nvSpPr>
        <p:spPr>
          <a:prstGeom prst="rect">
            <a:avLst/>
          </a:prstGeom>
        </p:spPr>
        <p:txBody>
          <a:bodyPr/>
          <a:lstStyle/>
          <a:p>
            <a:fld id="{E4FE7377-225D-4FE7-819B-5EE34CE4DE14}"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4" name="页脚占位符 3"/>
          <p:cNvSpPr>
            <a:spLocks noGrp="1"/>
          </p:cNvSpPr>
          <p:nvPr>
            <p:ph type="ftr" idx="11"/>
          </p:nvPr>
        </p:nvSpPr>
        <p:spPr>
          <a:prstGeom prst="rect">
            <a:avLst/>
          </a:prstGeom>
        </p:spPr>
        <p:txBody>
          <a:bodyPr/>
          <a:lstStyle/>
          <a:p>
            <a:endParaRPr lang="zh-CN" altLang="en-US">
              <a:ea typeface="宋体" pitchFamily="2" charset="-122"/>
            </a:endParaRPr>
          </a:p>
        </p:txBody>
      </p:sp>
      <p:sp>
        <p:nvSpPr>
          <p:cNvPr id="5" name="灯片编号占位符 4"/>
          <p:cNvSpPr>
            <a:spLocks noGrp="1"/>
          </p:cNvSpPr>
          <p:nvPr>
            <p:ph type="sldNum" idx="12"/>
          </p:nvPr>
        </p:nvSpPr>
        <p:spPr>
          <a:prstGeom prst="rect">
            <a:avLst/>
          </a:prstGeom>
        </p:spPr>
        <p:txBody>
          <a:bodyPr/>
          <a:lstStyle/>
          <a:p>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993685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idx="10"/>
          </p:nvPr>
        </p:nvSpPr>
        <p:spPr>
          <a:prstGeom prst="rect">
            <a:avLst/>
          </a:prstGeom>
        </p:spPr>
        <p:txBody>
          <a:bodyPr/>
          <a:lstStyle/>
          <a:p>
            <a:fld id="{7EF6BFF7-A1E9-4627-A44B-75B86267410E}"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3" name="页脚占位符 2"/>
          <p:cNvSpPr>
            <a:spLocks noGrp="1"/>
          </p:cNvSpPr>
          <p:nvPr>
            <p:ph type="ftr" idx="11"/>
          </p:nvPr>
        </p:nvSpPr>
        <p:spPr>
          <a:prstGeom prst="rect">
            <a:avLst/>
          </a:prstGeom>
        </p:spPr>
        <p:txBody>
          <a:bodyPr/>
          <a:lstStyle/>
          <a:p>
            <a:endParaRPr lang="zh-CN" altLang="en-US">
              <a:ea typeface="宋体" pitchFamily="2" charset="-122"/>
            </a:endParaRPr>
          </a:p>
        </p:txBody>
      </p:sp>
      <p:sp>
        <p:nvSpPr>
          <p:cNvPr id="4" name="灯片编号占位符 3"/>
          <p:cNvSpPr>
            <a:spLocks noGrp="1"/>
          </p:cNvSpPr>
          <p:nvPr>
            <p:ph type="sldNum" idx="12"/>
          </p:nvPr>
        </p:nvSpPr>
        <p:spPr>
          <a:prstGeom prst="rect">
            <a:avLst/>
          </a:prstGeom>
        </p:spPr>
        <p:txBody>
          <a:bodyPr/>
          <a:lstStyle/>
          <a:p>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36803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a:prstGeom prst="rect">
            <a:avLst/>
          </a:prstGeom>
        </p:spPr>
        <p:txBody>
          <a:bodyPr>
            <a:prstTxWarp prst="textNoShape">
              <a:avLst/>
            </a:prstTxWarp>
            <a:noAutofit/>
          </a:bodyPr>
          <a:lstStyle>
            <a:lvl1pPr marL="0" indent="0" defTabSz="914400" eaLnBrk="1" fontAlgn="base" latinLnBrk="0" hangingPunct="1">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a:prstGeom prst="rect">
            <a:avLst/>
          </a:prstGeom>
        </p:spPr>
        <p:txBody>
          <a:bodyPr/>
          <a:lstStyle>
            <a:lvl1pPr marL="342900" indent="-342900" defTabSz="914400" eaLnBrk="1" fontAlgn="base" latinLnBrk="0" hangingPunct="1">
              <a:defRPr sz="2400"/>
            </a:lvl1pPr>
            <a:lvl2pPr marL="742950" indent="-285750" defTabSz="914400" eaLnBrk="1" fontAlgn="base" latinLnBrk="0" hangingPunct="1">
              <a:defRPr sz="2100"/>
            </a:lvl2pPr>
            <a:lvl3pPr marL="1143000" indent="-228600" defTabSz="914400" eaLnBrk="1" fontAlgn="base" latinLnBrk="0" hangingPunct="1">
              <a:defRPr sz="1800"/>
            </a:lvl3pPr>
            <a:lvl4pPr marL="1600200" indent="-228600" defTabSz="914400" eaLnBrk="1" fontAlgn="base" latinLnBrk="0" hangingPunct="1">
              <a:defRPr sz="1500"/>
            </a:lvl4pPr>
            <a:lvl5pPr marL="2057400" indent="-228600" defTabSz="914400" eaLnBrk="1" fontAlgn="base" latinLnBrk="0" hangingPunct="1">
              <a:defRPr sz="1500"/>
            </a:lvl5pPr>
            <a:lvl6pPr marL="2514600" indent="-228600" defTabSz="914400" eaLnBrk="1" fontAlgn="base" latinLnBrk="0" hangingPunct="1">
              <a:defRPr sz="1500"/>
            </a:lvl6pPr>
            <a:lvl7pPr marL="2971800" indent="-228600" defTabSz="914400" eaLnBrk="1" fontAlgn="base" latinLnBrk="0" hangingPunct="1">
              <a:defRPr sz="1500"/>
            </a:lvl7pPr>
            <a:lvl8pPr marL="3429000" indent="-228600" defTabSz="914400" eaLnBrk="1" fontAlgn="base" latinLnBrk="0" hangingPunct="1">
              <a:defRPr sz="1500"/>
            </a:lvl8pPr>
            <a:lvl9pPr marL="3429000" indent="-228600" defTabSz="914400" eaLnBrk="1" fontAlgn="base" latinLnBrk="0" hangingPunct="1">
              <a:defRPr sz="1500"/>
            </a:lvl9pPr>
          </a:lstStyle>
          <a:p>
            <a:pPr marL="342900" indent="-342900"/>
            <a:r>
              <a:rPr lang="zh-CN" altLang="en-US"/>
              <a:t>单击此处编辑母版文本样式</a:t>
            </a:r>
            <a:endParaRPr lang="en-US" altLang="zh-CN"/>
          </a:p>
          <a:p>
            <a:pPr marL="742950" lvl="1" indent="-285750"/>
            <a:r>
              <a:rPr lang="zh-CN" altLang="en-US"/>
              <a:t>第二级</a:t>
            </a:r>
            <a:endParaRPr lang="en-US" altLang="zh-CN"/>
          </a:p>
          <a:p>
            <a:pPr marL="1143000" lvl="2" indent="-228600"/>
            <a:r>
              <a:rPr lang="zh-CN" altLang="en-US"/>
              <a:t>第三级</a:t>
            </a:r>
            <a:endParaRPr lang="en-US" altLang="zh-CN"/>
          </a:p>
          <a:p>
            <a:pPr marL="1600200" lvl="3" indent="-228600"/>
            <a:r>
              <a:rPr lang="zh-CN" altLang="en-US"/>
              <a:t>第四级</a:t>
            </a:r>
            <a:endParaRPr lang="en-US" altLang="zh-CN"/>
          </a:p>
          <a:p>
            <a:pPr marL="2057400" lvl="4" indent="-228600"/>
            <a:r>
              <a:rPr lang="zh-CN" altLang="en-US"/>
              <a:t>第五级</a:t>
            </a:r>
          </a:p>
        </p:txBody>
      </p:sp>
      <p:sp>
        <p:nvSpPr>
          <p:cNvPr id="4" name="文本占位符 3"/>
          <p:cNvSpPr>
            <a:spLocks noGrp="1"/>
          </p:cNvSpPr>
          <p:nvPr>
            <p:ph type="body" idx="2"/>
          </p:nvPr>
        </p:nvSpPr>
        <p:spPr>
          <a:xfrm>
            <a:off x="629841" y="2057400"/>
            <a:ext cx="2949178" cy="3811588"/>
          </a:xfrm>
          <a:prstGeom prst="rect">
            <a:avLst/>
          </a:prstGeom>
        </p:spPr>
        <p:txBody>
          <a:bodyPr/>
          <a:lstStyle>
            <a:lvl1pPr marL="0" indent="0" defTabSz="914400" eaLnBrk="1" fontAlgn="base" latinLnBrk="0" hangingPunct="1">
              <a:buNone/>
              <a:defRPr sz="1200"/>
            </a:lvl1pPr>
            <a:lvl2pPr marL="342900" indent="0" defTabSz="914400" eaLnBrk="1" fontAlgn="base" latinLnBrk="0" hangingPunct="1">
              <a:buNone/>
              <a:defRPr sz="1050"/>
            </a:lvl2pPr>
            <a:lvl3pPr marL="685800" indent="0" defTabSz="914400" eaLnBrk="1" fontAlgn="base" latinLnBrk="0" hangingPunct="1">
              <a:buNone/>
              <a:defRPr sz="900"/>
            </a:lvl3pPr>
            <a:lvl4pPr marL="1028700" indent="0" defTabSz="914400" eaLnBrk="1" fontAlgn="base" latinLnBrk="0" hangingPunct="1">
              <a:buNone/>
              <a:defRPr sz="750"/>
            </a:lvl4pPr>
            <a:lvl5pPr marL="1371600" indent="0" defTabSz="914400" eaLnBrk="1" fontAlgn="base" latinLnBrk="0" hangingPunct="1">
              <a:buNone/>
              <a:defRPr sz="750"/>
            </a:lvl5pPr>
            <a:lvl6pPr marL="1714500" indent="0" defTabSz="914400" eaLnBrk="1" fontAlgn="base" latinLnBrk="0" hangingPunct="1">
              <a:buNone/>
              <a:defRPr sz="750"/>
            </a:lvl6pPr>
            <a:lvl7pPr marL="2057400" indent="0" defTabSz="914400" eaLnBrk="1" fontAlgn="base" latinLnBrk="0" hangingPunct="1">
              <a:buNone/>
              <a:defRPr sz="750"/>
            </a:lvl7pPr>
            <a:lvl8pPr marL="2400300" indent="0" defTabSz="914400" eaLnBrk="1" fontAlgn="base" latinLnBrk="0" hangingPunct="1">
              <a:buNone/>
              <a:defRPr sz="750"/>
            </a:lvl8pPr>
            <a:lvl9pPr marL="2400300" indent="0" defTabSz="914400" eaLnBrk="1" fontAlgn="base" latinLnBrk="0" hangingPunct="1">
              <a:buNone/>
              <a:defRPr sz="750"/>
            </a:lvl9pPr>
          </a:lstStyle>
          <a:p>
            <a:pPr marL="0" indent="0"/>
            <a:r>
              <a:rPr lang="zh-CN" altLang="en-US"/>
              <a:t>单击此处编辑母版文本样式</a:t>
            </a:r>
          </a:p>
        </p:txBody>
      </p:sp>
      <p:sp>
        <p:nvSpPr>
          <p:cNvPr id="5" name="日期占位符 4"/>
          <p:cNvSpPr>
            <a:spLocks noGrp="1"/>
          </p:cNvSpPr>
          <p:nvPr>
            <p:ph type="dt" idx="10"/>
          </p:nvPr>
        </p:nvSpPr>
        <p:spPr>
          <a:prstGeom prst="rect">
            <a:avLst/>
          </a:prstGeom>
        </p:spPr>
        <p:txBody>
          <a:bodyPr/>
          <a:lstStyle>
            <a:lvl1pPr marL="0" indent="0" defTabSz="914400" eaLnBrk="1" fontAlgn="base" latinLnBrk="0" hangingPunct="1">
              <a:defRPr sz="1400">
                <a:latin typeface="Tahoma" pitchFamily="2" charset="0"/>
                <a:cs typeface="Tahoma" pitchFamily="2" charset="0"/>
              </a:defRPr>
            </a:lvl1pPr>
          </a:lstStyle>
          <a:p>
            <a:pPr marL="0" indent="0"/>
            <a:fld id="{32DC5939-4B31-45C1-A558-02C36AD818AC}"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6" name="页脚占位符 5"/>
          <p:cNvSpPr>
            <a:spLocks noGrp="1"/>
          </p:cNvSpPr>
          <p:nvPr>
            <p:ph type="ftr" idx="11"/>
          </p:nvPr>
        </p:nvSpPr>
        <p:spPr>
          <a:prstGeom prst="rect">
            <a:avLst/>
          </a:prstGeom>
        </p:spPr>
        <p:txBody>
          <a:bodyPr/>
          <a:lstStyle>
            <a:lvl1pPr marL="0" indent="0" algn="ctr" defTabSz="914400" eaLnBrk="1" fontAlgn="base" latinLnBrk="0" hangingPunct="1">
              <a:defRPr sz="1400">
                <a:latin typeface="Tahoma" pitchFamily="2" charset="0"/>
                <a:cs typeface="Tahoma" pitchFamily="2" charset="0"/>
              </a:defRPr>
            </a:lvl1pPr>
          </a:lstStyle>
          <a:p>
            <a:pPr marL="0" indent="0"/>
            <a:endParaRPr lang="zh-CN" altLang="en-US">
              <a:ea typeface="宋体" pitchFamily="2" charset="-122"/>
            </a:endParaRPr>
          </a:p>
        </p:txBody>
      </p:sp>
      <p:sp>
        <p:nvSpPr>
          <p:cNvPr id="7" name="灯片编号占位符 6"/>
          <p:cNvSpPr>
            <a:spLocks noGrp="1"/>
          </p:cNvSpPr>
          <p:nvPr>
            <p:ph type="sldNum" idx="12"/>
          </p:nvPr>
        </p:nvSpPr>
        <p:spPr>
          <a:prstGeom prst="rect">
            <a:avLst/>
          </a:prstGeom>
        </p:spPr>
        <p:txBody>
          <a:bodyPr/>
          <a:lstStyle>
            <a:lvl1pPr marL="0" indent="0" algn="r" defTabSz="914400" eaLnBrk="1" fontAlgn="base" latinLnBrk="0" hangingPunct="1">
              <a:defRPr sz="1400">
                <a:latin typeface="Tahoma" pitchFamily="2" charset="0"/>
                <a:cs typeface="Tahoma" pitchFamily="2" charset="0"/>
              </a:defRPr>
            </a:lvl1pPr>
          </a:lstStyle>
          <a:p>
            <a:pPr marL="0" indent="0"/>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915815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a:prstGeom prst="rect">
            <a:avLst/>
          </a:prstGeom>
        </p:spPr>
        <p:txBody>
          <a:bodyPr>
            <a:prstTxWarp prst="textNoShape">
              <a:avLst/>
            </a:prstTxWarp>
            <a:noAutofit/>
          </a:bodyPr>
          <a:lstStyle>
            <a:lvl1pPr marL="0" indent="0" defTabSz="914400" eaLnBrk="1" fontAlgn="base" latinLnBrk="0" hangingPunct="1">
              <a:defRPr sz="2400"/>
            </a:lvl1pPr>
          </a:lstStyle>
          <a:p>
            <a:pPr marL="0" indent="0"/>
            <a:r>
              <a:rPr lang="zh-CN" altLang="en-US"/>
              <a:t>单击此处编辑母版标题样式</a:t>
            </a:r>
          </a:p>
        </p:txBody>
      </p:sp>
      <p:sp>
        <p:nvSpPr>
          <p:cNvPr id="3" name="图片占位符 2"/>
          <p:cNvSpPr>
            <a:spLocks noGrp="1"/>
          </p:cNvSpPr>
          <p:nvPr>
            <p:ph type="pic" idx="1"/>
          </p:nvPr>
        </p:nvSpPr>
        <p:spPr>
          <a:xfrm>
            <a:off x="3887391" y="457201"/>
            <a:ext cx="4629150" cy="5403850"/>
          </a:xfrm>
          <a:prstGeom prst="rect">
            <a:avLst/>
          </a:prstGeom>
        </p:spPr>
        <p:txBody>
          <a:bodyPr/>
          <a:lstStyle/>
          <a:p>
            <a:endParaRPr/>
          </a:p>
        </p:txBody>
      </p:sp>
      <p:sp>
        <p:nvSpPr>
          <p:cNvPr id="4" name="文本占位符 3"/>
          <p:cNvSpPr>
            <a:spLocks noGrp="1"/>
          </p:cNvSpPr>
          <p:nvPr>
            <p:ph type="body" idx="2"/>
          </p:nvPr>
        </p:nvSpPr>
        <p:spPr>
          <a:xfrm>
            <a:off x="629841" y="2057400"/>
            <a:ext cx="3124012" cy="3811588"/>
          </a:xfrm>
          <a:prstGeom prst="rect">
            <a:avLst/>
          </a:prstGeom>
        </p:spPr>
        <p:txBody>
          <a:bodyPr/>
          <a:lstStyle>
            <a:lvl1pPr marL="0" indent="0" defTabSz="914400" eaLnBrk="1" fontAlgn="base" latinLnBrk="0" hangingPunct="1">
              <a:buNone/>
              <a:defRPr sz="1500"/>
            </a:lvl1pPr>
            <a:lvl2pPr marL="342900" indent="0" defTabSz="914400" eaLnBrk="1" fontAlgn="base" latinLnBrk="0" hangingPunct="1">
              <a:buNone/>
              <a:defRPr sz="1350"/>
            </a:lvl2pPr>
            <a:lvl3pPr marL="685800" indent="0" defTabSz="914400" eaLnBrk="1" fontAlgn="base" latinLnBrk="0" hangingPunct="1">
              <a:buNone/>
              <a:defRPr sz="1200"/>
            </a:lvl3pPr>
            <a:lvl4pPr marL="1028700" indent="0" defTabSz="914400" eaLnBrk="1" fontAlgn="base" latinLnBrk="0" hangingPunct="1">
              <a:buNone/>
              <a:defRPr sz="1050"/>
            </a:lvl4pPr>
            <a:lvl5pPr marL="1371600" indent="0" defTabSz="914400" eaLnBrk="1" fontAlgn="base" latinLnBrk="0" hangingPunct="1">
              <a:buNone/>
              <a:defRPr sz="1050"/>
            </a:lvl5pPr>
            <a:lvl6pPr marL="1714500" indent="0" defTabSz="914400" eaLnBrk="1" fontAlgn="base" latinLnBrk="0" hangingPunct="1">
              <a:buNone/>
              <a:defRPr sz="1050"/>
            </a:lvl6pPr>
            <a:lvl7pPr marL="2057400" indent="0" defTabSz="914400" eaLnBrk="1" fontAlgn="base" latinLnBrk="0" hangingPunct="1">
              <a:buNone/>
              <a:defRPr sz="1050"/>
            </a:lvl7pPr>
            <a:lvl8pPr marL="2400300" indent="0" defTabSz="914400" eaLnBrk="1" fontAlgn="base" latinLnBrk="0" hangingPunct="1">
              <a:buNone/>
              <a:defRPr sz="1050"/>
            </a:lvl8pPr>
            <a:lvl9pPr marL="2400300" indent="0" defTabSz="914400" eaLnBrk="1" fontAlgn="base" latinLnBrk="0" hangingPunct="1">
              <a:buNone/>
              <a:defRPr sz="1050"/>
            </a:lvl9pPr>
          </a:lstStyle>
          <a:p>
            <a:pPr marL="0" indent="0"/>
            <a:r>
              <a:rPr lang="zh-CN" altLang="en-US"/>
              <a:t>单击此处编辑母版文本样式</a:t>
            </a:r>
          </a:p>
        </p:txBody>
      </p:sp>
      <p:sp>
        <p:nvSpPr>
          <p:cNvPr id="5" name="日期占位符 4"/>
          <p:cNvSpPr>
            <a:spLocks noGrp="1"/>
          </p:cNvSpPr>
          <p:nvPr>
            <p:ph type="dt" idx="10"/>
          </p:nvPr>
        </p:nvSpPr>
        <p:spPr>
          <a:prstGeom prst="rect">
            <a:avLst/>
          </a:prstGeom>
        </p:spPr>
        <p:txBody>
          <a:bodyPr/>
          <a:lstStyle>
            <a:lvl1pPr marL="0" indent="0" defTabSz="914400" eaLnBrk="1" fontAlgn="base" latinLnBrk="0" hangingPunct="1">
              <a:defRPr sz="1400">
                <a:latin typeface="Tahoma" pitchFamily="2" charset="0"/>
                <a:cs typeface="Tahoma" pitchFamily="2" charset="0"/>
              </a:defRPr>
            </a:lvl1pPr>
          </a:lstStyle>
          <a:p>
            <a:pPr marL="0" indent="0"/>
            <a:fld id="{44C30D5B-183F-4623-A106-2C54318B31F3}" type="datetime5">
              <a:rPr lang="zh-CN" altLang="en-US" smtClean="0">
                <a:latin typeface="Times New Roman" charset="0"/>
                <a:ea typeface="宋体" pitchFamily="2" charset="-122"/>
              </a:rPr>
              <a:t>2025/11/12</a:t>
            </a:fld>
            <a:endParaRPr lang="zh-CN" altLang="en-US">
              <a:latin typeface="Times New Roman" charset="0"/>
              <a:ea typeface="宋体" pitchFamily="2" charset="-122"/>
            </a:endParaRPr>
          </a:p>
        </p:txBody>
      </p:sp>
      <p:sp>
        <p:nvSpPr>
          <p:cNvPr id="6" name="页脚占位符 5"/>
          <p:cNvSpPr>
            <a:spLocks noGrp="1"/>
          </p:cNvSpPr>
          <p:nvPr>
            <p:ph type="ftr" idx="11"/>
          </p:nvPr>
        </p:nvSpPr>
        <p:spPr>
          <a:prstGeom prst="rect">
            <a:avLst/>
          </a:prstGeom>
        </p:spPr>
        <p:txBody>
          <a:bodyPr/>
          <a:lstStyle>
            <a:lvl1pPr marL="0" indent="0" algn="ctr" defTabSz="914400" eaLnBrk="1" fontAlgn="base" latinLnBrk="0" hangingPunct="1">
              <a:defRPr sz="1400">
                <a:latin typeface="Tahoma" pitchFamily="2" charset="0"/>
                <a:cs typeface="Tahoma" pitchFamily="2" charset="0"/>
              </a:defRPr>
            </a:lvl1pPr>
          </a:lstStyle>
          <a:p>
            <a:pPr marL="0" indent="0"/>
            <a:endParaRPr lang="zh-CN" altLang="en-US">
              <a:ea typeface="宋体" pitchFamily="2" charset="-122"/>
            </a:endParaRPr>
          </a:p>
        </p:txBody>
      </p:sp>
      <p:sp>
        <p:nvSpPr>
          <p:cNvPr id="7" name="灯片编号占位符 6"/>
          <p:cNvSpPr>
            <a:spLocks noGrp="1"/>
          </p:cNvSpPr>
          <p:nvPr>
            <p:ph type="sldNum" idx="12"/>
          </p:nvPr>
        </p:nvSpPr>
        <p:spPr>
          <a:prstGeom prst="rect">
            <a:avLst/>
          </a:prstGeom>
        </p:spPr>
        <p:txBody>
          <a:bodyPr/>
          <a:lstStyle>
            <a:lvl1pPr marL="0" indent="0" algn="r" defTabSz="914400" eaLnBrk="1" fontAlgn="base" latinLnBrk="0" hangingPunct="1">
              <a:defRPr sz="1400">
                <a:latin typeface="Tahoma" pitchFamily="2" charset="0"/>
                <a:cs typeface="Tahoma" pitchFamily="2" charset="0"/>
              </a:defRPr>
            </a:lvl1pPr>
          </a:lstStyle>
          <a:p>
            <a:pPr marL="0" indent="0"/>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647038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矩形 1025"/>
          <p:cNvSpPr>
            <a:spLocks/>
          </p:cNvSpPr>
          <p:nvPr/>
        </p:nvSpPr>
        <p:spPr>
          <a:xfrm>
            <a:off x="417513" y="1098550"/>
            <a:ext cx="438150" cy="474662"/>
          </a:xfrm>
          <a:prstGeom prst="rect">
            <a:avLst/>
          </a:prstGeom>
          <a:solidFill>
            <a:schemeClr val="accent2"/>
          </a:solidFill>
          <a:ln w="9525" cap="flat" cmpd="sng">
            <a:noFill/>
            <a:prstDash val="solid"/>
            <a:miter/>
          </a:ln>
        </p:spPr>
        <p:txBody>
          <a:bodyPr vert="horz" wrap="non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ahoma" pitchFamily="2" charset="0"/>
            </a:endParaRPr>
          </a:p>
        </p:txBody>
      </p:sp>
      <p:sp>
        <p:nvSpPr>
          <p:cNvPr id="1027" name="矩形 1026"/>
          <p:cNvSpPr>
            <a:spLocks/>
          </p:cNvSpPr>
          <p:nvPr/>
        </p:nvSpPr>
        <p:spPr>
          <a:xfrm>
            <a:off x="800100" y="1098550"/>
            <a:ext cx="328613" cy="474662"/>
          </a:xfrm>
          <a:prstGeom prst="rect">
            <a:avLst/>
          </a:prstGeom>
          <a:gradFill rotWithShape="0">
            <a:gsLst>
              <a:gs pos="0">
                <a:schemeClr val="accent2"/>
              </a:gs>
              <a:gs pos="100000">
                <a:schemeClr val="bg1"/>
              </a:gs>
            </a:gsLst>
            <a:lin ang="0" scaled="1"/>
          </a:gradFill>
          <a:ln w="9525" cap="flat" cmpd="sng">
            <a:noFill/>
            <a:prstDash val="solid"/>
            <a:miter/>
          </a:ln>
        </p:spPr>
        <p:txBody>
          <a:bodyPr vert="horz" wrap="non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ahoma" pitchFamily="2" charset="0"/>
            </a:endParaRPr>
          </a:p>
        </p:txBody>
      </p:sp>
      <p:sp>
        <p:nvSpPr>
          <p:cNvPr id="1028" name="矩形 1027"/>
          <p:cNvSpPr>
            <a:spLocks/>
          </p:cNvSpPr>
          <p:nvPr/>
        </p:nvSpPr>
        <p:spPr>
          <a:xfrm>
            <a:off x="541338" y="1520825"/>
            <a:ext cx="422273" cy="474663"/>
          </a:xfrm>
          <a:prstGeom prst="rect">
            <a:avLst/>
          </a:prstGeom>
          <a:solidFill>
            <a:schemeClr val="folHlink"/>
          </a:solidFill>
          <a:ln w="9525" cap="flat" cmpd="sng">
            <a:noFill/>
            <a:prstDash val="solid"/>
            <a:miter/>
          </a:ln>
        </p:spPr>
        <p:txBody>
          <a:bodyPr vert="horz" wrap="non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ahoma" pitchFamily="2" charset="0"/>
            </a:endParaRPr>
          </a:p>
        </p:txBody>
      </p:sp>
      <p:sp>
        <p:nvSpPr>
          <p:cNvPr id="1029" name="矩形 1028"/>
          <p:cNvSpPr>
            <a:spLocks/>
          </p:cNvSpPr>
          <p:nvPr/>
        </p:nvSpPr>
        <p:spPr>
          <a:xfrm>
            <a:off x="911225" y="1520825"/>
            <a:ext cx="368300" cy="474663"/>
          </a:xfrm>
          <a:prstGeom prst="rect">
            <a:avLst/>
          </a:prstGeom>
          <a:gradFill rotWithShape="0">
            <a:gsLst>
              <a:gs pos="0">
                <a:schemeClr val="folHlink"/>
              </a:gs>
              <a:gs pos="100000">
                <a:schemeClr val="bg1"/>
              </a:gs>
            </a:gsLst>
            <a:lin ang="0" scaled="1"/>
          </a:gradFill>
          <a:ln w="9525" cap="flat" cmpd="sng">
            <a:noFill/>
            <a:prstDash val="solid"/>
            <a:miter/>
          </a:ln>
        </p:spPr>
        <p:txBody>
          <a:bodyPr vert="horz" wrap="non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ahoma" pitchFamily="2" charset="0"/>
            </a:endParaRPr>
          </a:p>
        </p:txBody>
      </p:sp>
      <p:sp>
        <p:nvSpPr>
          <p:cNvPr id="1030" name="矩形 1029"/>
          <p:cNvSpPr>
            <a:spLocks/>
          </p:cNvSpPr>
          <p:nvPr/>
        </p:nvSpPr>
        <p:spPr>
          <a:xfrm>
            <a:off x="127000" y="1447800"/>
            <a:ext cx="560387" cy="422275"/>
          </a:xfrm>
          <a:prstGeom prst="rect">
            <a:avLst/>
          </a:prstGeom>
          <a:gradFill rotWithShape="0">
            <a:gsLst>
              <a:gs pos="0">
                <a:schemeClr val="bg1"/>
              </a:gs>
              <a:gs pos="100000">
                <a:schemeClr val="hlink"/>
              </a:gs>
            </a:gsLst>
            <a:lin ang="18900000" scaled="1"/>
          </a:gradFill>
          <a:ln w="9525" cap="flat" cmpd="sng">
            <a:noFill/>
            <a:prstDash val="solid"/>
            <a:miter/>
          </a:ln>
        </p:spPr>
        <p:txBody>
          <a:bodyPr vert="horz" wrap="non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ahoma" pitchFamily="2" charset="0"/>
            </a:endParaRPr>
          </a:p>
        </p:txBody>
      </p:sp>
      <p:sp>
        <p:nvSpPr>
          <p:cNvPr id="1031" name="矩形 1030"/>
          <p:cNvSpPr>
            <a:spLocks/>
          </p:cNvSpPr>
          <p:nvPr/>
        </p:nvSpPr>
        <p:spPr>
          <a:xfrm>
            <a:off x="762000" y="990600"/>
            <a:ext cx="31750" cy="1052513"/>
          </a:xfrm>
          <a:prstGeom prst="rect">
            <a:avLst/>
          </a:prstGeom>
          <a:solidFill>
            <a:schemeClr val="bg2"/>
          </a:solidFill>
          <a:ln w="9525" cap="flat" cmpd="sng">
            <a:noFill/>
            <a:prstDash val="solid"/>
            <a:miter/>
          </a:ln>
        </p:spPr>
        <p:txBody>
          <a:bodyPr vert="horz" wrap="non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ahoma" pitchFamily="2" charset="0"/>
            </a:endParaRPr>
          </a:p>
        </p:txBody>
      </p:sp>
      <p:sp>
        <p:nvSpPr>
          <p:cNvPr id="1032" name="矩形 1031"/>
          <p:cNvSpPr>
            <a:spLocks/>
          </p:cNvSpPr>
          <p:nvPr/>
        </p:nvSpPr>
        <p:spPr>
          <a:xfrm>
            <a:off x="442913" y="1781175"/>
            <a:ext cx="8226425" cy="31748"/>
          </a:xfrm>
          <a:prstGeom prst="rect">
            <a:avLst/>
          </a:prstGeom>
          <a:gradFill rotWithShape="0">
            <a:gsLst>
              <a:gs pos="0">
                <a:schemeClr val="bg2"/>
              </a:gs>
              <a:gs pos="100000">
                <a:schemeClr val="bg1"/>
              </a:gs>
            </a:gsLst>
            <a:lin ang="0" scaled="1"/>
          </a:gradFill>
          <a:ln w="9525" cap="flat" cmpd="sng">
            <a:noFill/>
            <a:prstDash val="solid"/>
            <a:miter/>
          </a:ln>
        </p:spPr>
        <p:txBody>
          <a:bodyPr vert="horz" wrap="non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ahoma" pitchFamily="2" charset="0"/>
            </a:endParaRPr>
          </a:p>
        </p:txBody>
      </p:sp>
      <p:sp>
        <p:nvSpPr>
          <p:cNvPr id="1033" name="标题 1032"/>
          <p:cNvSpPr>
            <a:spLocks noGrp="1"/>
          </p:cNvSpPr>
          <p:nvPr>
            <p:ph type="title"/>
          </p:nvPr>
        </p:nvSpPr>
        <p:spPr>
          <a:xfrm>
            <a:off x="1150938" y="617538"/>
            <a:ext cx="7793037" cy="1143000"/>
          </a:xfrm>
          <a:prstGeom prst="rect">
            <a:avLst/>
          </a:prstGeom>
          <a:noFill/>
          <a:ln w="9525" cap="flat" cmpd="sng">
            <a:noFill/>
            <a:prstDash val="solid"/>
            <a:miter/>
          </a:ln>
        </p:spPr>
        <p:txBody>
          <a:bodyPr vert="horz" wrap="square" lIns="91440" tIns="45720" rIns="91440" bIns="45720" anchor="b" anchorCtr="0">
            <a:prstTxWarp prst="textNoShape">
              <a:avLst/>
            </a:prstTxWarp>
            <a:noAutofit/>
          </a:bodyPr>
          <a:lstStyle/>
          <a:p>
            <a:r>
              <a:rPr lang="zh-CN" altLang="en-US"/>
              <a:t>单击此处编辑母版标题样式</a:t>
            </a:r>
          </a:p>
        </p:txBody>
      </p:sp>
      <p:sp>
        <p:nvSpPr>
          <p:cNvPr id="1034" name="文本占位符 1033"/>
          <p:cNvSpPr>
            <a:spLocks noGrp="1"/>
          </p:cNvSpPr>
          <p:nvPr>
            <p:ph type="body" idx="1"/>
          </p:nvPr>
        </p:nvSpPr>
        <p:spPr>
          <a:xfrm>
            <a:off x="1182688" y="2017713"/>
            <a:ext cx="7772400" cy="4114798"/>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r>
              <a:rPr lang="zh-CN" altLang="en-US"/>
              <a:t>单击此处编辑母版文本样式</a:t>
            </a:r>
            <a:endParaRPr lang="en-US" altLang="zh-CN"/>
          </a:p>
          <a:p>
            <a:pPr lvl="1"/>
            <a:r>
              <a:rPr lang="zh-CN" altLang="en-US"/>
              <a:t>第二级</a:t>
            </a:r>
            <a:endParaRPr lang="en-US" altLang="zh-CN"/>
          </a:p>
          <a:p>
            <a:pPr lvl="2"/>
            <a:r>
              <a:rPr lang="zh-CN" altLang="en-US"/>
              <a:t>第三级</a:t>
            </a:r>
            <a:endParaRPr lang="en-US" altLang="zh-CN"/>
          </a:p>
          <a:p>
            <a:pPr lvl="3"/>
            <a:r>
              <a:rPr lang="zh-CN" altLang="en-US"/>
              <a:t>第四级</a:t>
            </a:r>
            <a:endParaRPr lang="en-US" altLang="zh-CN"/>
          </a:p>
          <a:p>
            <a:pPr lvl="4"/>
            <a:r>
              <a:rPr lang="zh-CN" altLang="en-US"/>
              <a:t>第五级</a:t>
            </a:r>
          </a:p>
        </p:txBody>
      </p:sp>
      <p:sp>
        <p:nvSpPr>
          <p:cNvPr id="1035" name="日期占位符 1034"/>
          <p:cNvSpPr>
            <a:spLocks noGrp="1"/>
          </p:cNvSpPr>
          <p:nvPr>
            <p:ph type="dt" idx="2"/>
          </p:nvPr>
        </p:nvSpPr>
        <p:spPr>
          <a:xfrm>
            <a:off x="914400" y="6324600"/>
            <a:ext cx="1905000" cy="457200"/>
          </a:xfrm>
          <a:prstGeom prst="rect">
            <a:avLst/>
          </a:prstGeom>
          <a:noFill/>
          <a:ln w="9525" cap="flat" cmpd="sng">
            <a:noFill/>
            <a:prstDash val="solid"/>
            <a:miter/>
          </a:ln>
        </p:spPr>
        <p:txBody>
          <a:bodyPr vert="horz" wrap="square" lIns="91440" tIns="45720" rIns="91440" bIns="45720" anchor="b" anchorCtr="0">
            <a:prstTxWarp prst="textNoShape">
              <a:avLst/>
            </a:prstTxWarp>
            <a:noAutofit/>
          </a:bodyPr>
          <a:lstStyle>
            <a:lvl1pPr defTabSz="914400" eaLnBrk="1" fontAlgn="base" latinLnBrk="0" hangingPunct="1">
              <a:defRPr sz="1400">
                <a:latin typeface="Tahoma" pitchFamily="2" charset="0"/>
                <a:cs typeface="Tahoma" pitchFamily="2" charset="0"/>
              </a:defRPr>
            </a:lvl1pPr>
          </a:lstStyle>
          <a:p>
            <a:fld id="{1F30DB67-C919-4281-B1D7-2D7006944895}" type="datetime5">
              <a:rPr lang="zh-CN" altLang="en-US" smtClean="0">
                <a:ea typeface="宋体" pitchFamily="2" charset="-122"/>
              </a:rPr>
              <a:t>2025/11/12</a:t>
            </a:fld>
            <a:endParaRPr lang="zh-CN" altLang="en-US">
              <a:latin typeface="Times New Roman" charset="0"/>
              <a:ea typeface="宋体" pitchFamily="2" charset="-122"/>
            </a:endParaRPr>
          </a:p>
        </p:txBody>
      </p:sp>
      <p:sp>
        <p:nvSpPr>
          <p:cNvPr id="1036" name="页脚占位符 1035"/>
          <p:cNvSpPr>
            <a:spLocks noGrp="1"/>
          </p:cNvSpPr>
          <p:nvPr>
            <p:ph type="ftr" idx="3"/>
          </p:nvPr>
        </p:nvSpPr>
        <p:spPr>
          <a:xfrm>
            <a:off x="3352800" y="6324600"/>
            <a:ext cx="2895600" cy="457200"/>
          </a:xfrm>
          <a:prstGeom prst="rect">
            <a:avLst/>
          </a:prstGeom>
          <a:noFill/>
          <a:ln w="9525" cap="flat" cmpd="sng">
            <a:noFill/>
            <a:prstDash val="solid"/>
            <a:miter/>
          </a:ln>
        </p:spPr>
        <p:txBody>
          <a:bodyPr vert="horz" wrap="square" lIns="91440" tIns="45720" rIns="91440" bIns="45720" anchor="b" anchorCtr="0">
            <a:prstTxWarp prst="textNoShape">
              <a:avLst/>
            </a:prstTxWarp>
            <a:noAutofit/>
          </a:bodyPr>
          <a:lstStyle>
            <a:lvl1pPr algn="ctr" defTabSz="914400" eaLnBrk="1" fontAlgn="base" latinLnBrk="0" hangingPunct="1">
              <a:defRPr sz="1400">
                <a:latin typeface="Tahoma" pitchFamily="2" charset="0"/>
                <a:cs typeface="Tahoma" pitchFamily="2" charset="0"/>
              </a:defRPr>
            </a:lvl1pPr>
          </a:lstStyle>
          <a:p>
            <a:endParaRPr lang="zh-CN" altLang="en-US">
              <a:ea typeface="宋体" pitchFamily="2" charset="-122"/>
            </a:endParaRPr>
          </a:p>
        </p:txBody>
      </p:sp>
      <p:sp>
        <p:nvSpPr>
          <p:cNvPr id="1037" name="灯片编号占位符 1036"/>
          <p:cNvSpPr>
            <a:spLocks noGrp="1"/>
          </p:cNvSpPr>
          <p:nvPr>
            <p:ph type="sldNum" idx="4"/>
          </p:nvPr>
        </p:nvSpPr>
        <p:spPr>
          <a:xfrm>
            <a:off x="6781800" y="6324600"/>
            <a:ext cx="1905000" cy="457200"/>
          </a:xfrm>
          <a:prstGeom prst="rect">
            <a:avLst/>
          </a:prstGeom>
          <a:noFill/>
          <a:ln w="9525" cap="flat" cmpd="sng">
            <a:noFill/>
            <a:prstDash val="solid"/>
            <a:miter/>
          </a:ln>
        </p:spPr>
        <p:txBody>
          <a:bodyPr vert="horz" wrap="square" lIns="91440" tIns="45720" rIns="91440" bIns="45720" anchor="b" anchorCtr="0">
            <a:prstTxWarp prst="textNoShape">
              <a:avLst/>
            </a:prstTxWarp>
            <a:noAutofit/>
          </a:bodyPr>
          <a:lstStyle>
            <a:lvl1pPr algn="r" defTabSz="914400" eaLnBrk="1" fontAlgn="base" latinLnBrk="0" hangingPunct="1">
              <a:defRPr sz="1400">
                <a:latin typeface="Tahoma" pitchFamily="2" charset="0"/>
                <a:cs typeface="Tahoma" pitchFamily="2" charset="0"/>
              </a:defRPr>
            </a:lvl1pPr>
          </a:lstStyle>
          <a:p>
            <a:fld id="{CAD2D6BD-DE1B-4B5F-8B41-2702339687B9}" type="slidenum">
              <a:rPr lang="en-US" altLang="zh-CN">
                <a:ea typeface="宋体" pitchFamily="2" charset="-122"/>
              </a:rPr>
              <a:t>‹#›</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607463862"/>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marL="0" indent="0" algn="l" defTabSz="914400" eaLnBrk="1" fontAlgn="base" latinLnBrk="0" hangingPunct="1">
        <a:lnSpc>
          <a:spcPct val="100000"/>
        </a:lnSpc>
        <a:spcBef>
          <a:spcPts val="0"/>
        </a:spcBef>
        <a:spcAft>
          <a:spcPts val="0"/>
        </a:spcAft>
        <a:buNone/>
        <a:defRPr sz="4400" b="0" i="0" u="none" kern="1200" baseline="0">
          <a:solidFill>
            <a:schemeClr val="tx2"/>
          </a:solidFill>
          <a:latin typeface="Tahoma" pitchFamily="2" charset="0"/>
          <a:ea typeface="宋体" pitchFamily="2" charset="-122"/>
          <a:cs typeface="Tahoma" pitchFamily="2" charset="0"/>
        </a:defRPr>
      </a:lvl1pPr>
    </p:titleStyle>
    <p:bodyStyle>
      <a:lvl1pPr marL="342900" indent="-3429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3200" b="0" i="0" u="none" kern="1200" baseline="0">
          <a:solidFill>
            <a:schemeClr val="tx1"/>
          </a:solidFill>
          <a:latin typeface="Tahoma" pitchFamily="2" charset="0"/>
          <a:ea typeface="宋体" pitchFamily="2" charset="-122"/>
          <a:cs typeface="Tahoma" pitchFamily="2" charset="0"/>
        </a:defRPr>
      </a:lvl1pPr>
      <a:lvl2pPr marL="742950" indent="-28575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800" b="0" i="0" u="none" kern="1200" baseline="0">
          <a:solidFill>
            <a:schemeClr val="tx1"/>
          </a:solidFill>
          <a:latin typeface="Tahoma" pitchFamily="2" charset="0"/>
          <a:ea typeface="宋体" pitchFamily="2" charset="-122"/>
          <a:cs typeface="Tahoma" pitchFamily="2" charset="0"/>
        </a:defRPr>
      </a:lvl2pPr>
      <a:lvl3pPr marL="1143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400" b="0" i="0" u="none" kern="1200" baseline="0">
          <a:solidFill>
            <a:schemeClr val="tx1"/>
          </a:solidFill>
          <a:latin typeface="Tahoma" pitchFamily="2" charset="0"/>
          <a:ea typeface="宋体" pitchFamily="2" charset="-122"/>
          <a:cs typeface="Tahoma" pitchFamily="2" charset="0"/>
        </a:defRPr>
      </a:lvl3pPr>
      <a:lvl4pPr marL="16002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4pPr>
      <a:lvl5pPr marL="20574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5pPr>
      <a:lvl6pPr marL="25146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6pPr>
      <a:lvl7pPr marL="29718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7pPr>
      <a:lvl8pPr marL="3429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8pPr>
      <a:lvl9pPr marL="3429000" indent="-228600" algn="l" defTabSz="914400" eaLnBrk="1" fontAlgn="base" latinLnBrk="0" hangingPunct="1">
        <a:lnSpc>
          <a:spcPct val="100000"/>
        </a:lnSpc>
        <a:spcBef>
          <a:spcPct val="20000"/>
        </a:spcBef>
        <a:spcAft>
          <a:spcPts val="0"/>
        </a:spcAft>
        <a:buClr>
          <a:schemeClr val="folHlink"/>
        </a:buClr>
        <a:buSzPct val="60000"/>
        <a:buFont typeface="Wingdings" pitchFamily="2" charset="2"/>
        <a:buChar char="n"/>
        <a:defRPr sz="2000" b="0" i="0" u="none" kern="1200" baseline="0">
          <a:solidFill>
            <a:schemeClr val="tx1"/>
          </a:solidFill>
          <a:latin typeface="Tahoma" pitchFamily="2" charset="0"/>
          <a:ea typeface="宋体" pitchFamily="2" charset="-122"/>
          <a:cs typeface="Tahoma" pitchFamily="2" charset="0"/>
        </a:defRPr>
      </a:lvl9pPr>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27.xml"/><Relationship Id="rId7" Type="http://schemas.openxmlformats.org/officeDocument/2006/relationships/slide" Target="slide59.xml"/><Relationship Id="rId2" Type="http://schemas.openxmlformats.org/officeDocument/2006/relationships/slide" Target="slide6.xml"/><Relationship Id="rId1" Type="http://schemas.openxmlformats.org/officeDocument/2006/relationships/slideLayout" Target="../slideLayouts/slideLayout2.xml"/><Relationship Id="rId6" Type="http://schemas.openxmlformats.org/officeDocument/2006/relationships/slide" Target="slide52.xml"/><Relationship Id="rId5" Type="http://schemas.openxmlformats.org/officeDocument/2006/relationships/slide" Target="slide46.xml"/><Relationship Id="rId4" Type="http://schemas.openxmlformats.org/officeDocument/2006/relationships/slide" Target="slide38.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4097"/>
          <p:cNvSpPr>
            <a:spLocks noGrp="1"/>
          </p:cNvSpPr>
          <p:nvPr>
            <p:ph type="title"/>
          </p:nvPr>
        </p:nvSpPr>
        <p:spPr>
          <a:xfrm>
            <a:off x="1066800" y="1143000"/>
            <a:ext cx="7315200" cy="609600"/>
          </a:xfrm>
          <a:prstGeom prst="rect">
            <a:avLst/>
          </a:prstGeom>
        </p:spPr>
        <p:txBody>
          <a:bodyPr>
            <a:prstTxWarp prst="textNoShape">
              <a:avLst/>
            </a:prstTxWarp>
            <a:noAutofit/>
          </a:bodyPr>
          <a:lstStyle/>
          <a:p>
            <a:pPr marL="0" indent="0"/>
            <a:r>
              <a:rPr lang="zh-CN" altLang="en-US" sz="4000">
                <a:latin typeface="黑体" pitchFamily="2" charset="-122"/>
                <a:ea typeface="黑体" pitchFamily="2" charset="-122"/>
              </a:rPr>
              <a:t>     第5讲 数据库设计</a:t>
            </a:r>
          </a:p>
        </p:txBody>
      </p:sp>
      <p:sp>
        <p:nvSpPr>
          <p:cNvPr id="4099" name="内容占位符 4098"/>
          <p:cNvSpPr>
            <a:spLocks noGrp="1"/>
          </p:cNvSpPr>
          <p:nvPr>
            <p:ph idx="1"/>
          </p:nvPr>
        </p:nvSpPr>
        <p:spPr>
          <a:xfrm>
            <a:off x="762000" y="1905000"/>
            <a:ext cx="7620000" cy="3733800"/>
          </a:xfrm>
          <a:prstGeom prst="rect">
            <a:avLst/>
          </a:prstGeom>
        </p:spPr>
        <p:txBody>
          <a:bodyPr>
            <a:prstTxWarp prst="textNoShape">
              <a:avLst/>
            </a:prstTxWarp>
            <a:noAutofit/>
          </a:bodyPr>
          <a:lstStyle/>
          <a:p>
            <a:pPr>
              <a:buClr>
                <a:schemeClr val="folHlink"/>
              </a:buClr>
              <a:buSzPct val="100000"/>
              <a:buFont typeface="Wingdings" pitchFamily="2" charset="2"/>
              <a:buChar char="§"/>
            </a:pPr>
            <a:r>
              <a:rPr lang="zh-CN" altLang="en-US" sz="3600">
                <a:latin typeface="宋体" pitchFamily="2" charset="-122"/>
              </a:rPr>
              <a:t>数据库设计的意义。</a:t>
            </a:r>
            <a:endParaRPr lang="en-US" altLang="zh-CN" sz="3600">
              <a:latin typeface="宋体" pitchFamily="2" charset="-122"/>
            </a:endParaRPr>
          </a:p>
          <a:p>
            <a:pPr>
              <a:buClr>
                <a:schemeClr val="folHlink"/>
              </a:buClr>
              <a:buSzPct val="100000"/>
              <a:buFont typeface="Wingdings" pitchFamily="2" charset="2"/>
              <a:buChar char="§"/>
            </a:pPr>
            <a:r>
              <a:rPr lang="zh-CN" altLang="en-US" sz="3600">
                <a:latin typeface="宋体" pitchFamily="2" charset="-122"/>
              </a:rPr>
              <a:t>数据库设计的步骤。</a:t>
            </a:r>
            <a:endParaRPr lang="en-US" altLang="zh-CN" sz="3600">
              <a:latin typeface="宋体" pitchFamily="2" charset="-122"/>
            </a:endParaRPr>
          </a:p>
          <a:p>
            <a:pPr>
              <a:buNone/>
            </a:pPr>
            <a:r>
              <a:rPr lang="zh-CN" altLang="en-US">
                <a:latin typeface="宋体" pitchFamily="2" charset="-122"/>
              </a:rPr>
              <a:t> </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1</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4033598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标题 15361"/>
          <p:cNvSpPr>
            <a:spLocks noGrp="1"/>
          </p:cNvSpPr>
          <p:nvPr>
            <p:ph type="title"/>
          </p:nvPr>
        </p:nvSpPr>
        <p:spPr>
          <a:xfrm>
            <a:off x="1066800" y="990600"/>
            <a:ext cx="6934200" cy="762000"/>
          </a:xfrm>
          <a:prstGeom prst="rect">
            <a:avLst/>
          </a:prstGeom>
        </p:spPr>
        <p:txBody>
          <a:bodyPr>
            <a:prstTxWarp prst="textNoShape">
              <a:avLst/>
            </a:prstTxWarp>
            <a:noAutofit/>
          </a:bodyPr>
          <a:lstStyle/>
          <a:p>
            <a:r>
              <a:rPr lang="zh-CN" altLang="en-US">
                <a:latin typeface="黑体" pitchFamily="2" charset="-122"/>
                <a:ea typeface="黑体" pitchFamily="2" charset="-122"/>
              </a:rPr>
              <a:t>调查和分析的方法</a:t>
            </a:r>
          </a:p>
        </p:txBody>
      </p:sp>
      <p:sp>
        <p:nvSpPr>
          <p:cNvPr id="15363" name="内容占位符 15362"/>
          <p:cNvSpPr>
            <a:spLocks noGrp="1"/>
          </p:cNvSpPr>
          <p:nvPr>
            <p:ph idx="1"/>
          </p:nvPr>
        </p:nvSpPr>
        <p:spPr>
          <a:xfrm>
            <a:off x="533400" y="1905000"/>
            <a:ext cx="7924800" cy="4267200"/>
          </a:xfrm>
          <a:prstGeom prst="rect">
            <a:avLst/>
          </a:prstGeom>
        </p:spPr>
        <p:txBody>
          <a:bodyPr>
            <a:prstTxWarp prst="textNoShape">
              <a:avLst/>
            </a:prstTxWarp>
            <a:noAutofit/>
          </a:bodyPr>
          <a:lstStyle/>
          <a:p>
            <a:pPr algn="just">
              <a:lnSpc>
                <a:spcPct val="80000"/>
              </a:lnSpc>
              <a:buClr>
                <a:schemeClr val="folHlink"/>
              </a:buClr>
              <a:buSzPct val="100000"/>
              <a:buFont typeface="Wingdings" pitchFamily="2" charset="2"/>
              <a:buChar char="§"/>
            </a:pPr>
            <a:r>
              <a:rPr lang="en-US" altLang="zh-CN" sz="2800" b="1" dirty="0">
                <a:latin typeface="宋体" pitchFamily="2" charset="-122"/>
              </a:rPr>
              <a:t>1.</a:t>
            </a:r>
            <a:r>
              <a:rPr lang="zh-CN" altLang="en-US" sz="2800" b="1" dirty="0">
                <a:latin typeface="宋体" pitchFamily="2" charset="-122"/>
              </a:rPr>
              <a:t>调查方法：</a:t>
            </a:r>
            <a:r>
              <a:rPr lang="zh-CN" altLang="en-US" sz="2800" dirty="0">
                <a:latin typeface="宋体" pitchFamily="2" charset="-122"/>
              </a:rPr>
              <a:t>跟班</a:t>
            </a:r>
            <a:r>
              <a:rPr lang="zh-CN" altLang="en-US" sz="2800" dirty="0" smtClean="0">
                <a:latin typeface="宋体" pitchFamily="2" charset="-122"/>
              </a:rPr>
              <a:t>作业、开调查会、请</a:t>
            </a:r>
            <a:r>
              <a:rPr lang="zh-CN" altLang="en-US" sz="2800" dirty="0">
                <a:latin typeface="宋体" pitchFamily="2" charset="-122"/>
              </a:rPr>
              <a:t>专人</a:t>
            </a:r>
            <a:r>
              <a:rPr lang="zh-CN" altLang="en-US" sz="2800" dirty="0" smtClean="0">
                <a:latin typeface="宋体" pitchFamily="2" charset="-122"/>
              </a:rPr>
              <a:t>介绍、询问、设计</a:t>
            </a:r>
            <a:r>
              <a:rPr lang="zh-CN" altLang="en-US" sz="2800" dirty="0">
                <a:latin typeface="宋体" pitchFamily="2" charset="-122"/>
              </a:rPr>
              <a:t>调查表请用户</a:t>
            </a:r>
            <a:r>
              <a:rPr lang="zh-CN" altLang="en-US" sz="2800" dirty="0" smtClean="0">
                <a:latin typeface="宋体" pitchFamily="2" charset="-122"/>
              </a:rPr>
              <a:t>填写、查阅</a:t>
            </a:r>
            <a:r>
              <a:rPr lang="zh-CN" altLang="en-US" sz="2800" dirty="0">
                <a:latin typeface="宋体" pitchFamily="2" charset="-122"/>
              </a:rPr>
              <a:t>历史记录。</a:t>
            </a:r>
            <a:endParaRPr lang="en-US" altLang="zh-CN" sz="2800" dirty="0">
              <a:latin typeface="宋体" pitchFamily="2" charset="-122"/>
            </a:endParaRPr>
          </a:p>
          <a:p>
            <a:pPr algn="just">
              <a:lnSpc>
                <a:spcPct val="80000"/>
              </a:lnSpc>
              <a:buClr>
                <a:schemeClr val="folHlink"/>
              </a:buClr>
              <a:buSzPct val="100000"/>
              <a:buFont typeface="Wingdings" pitchFamily="2" charset="2"/>
              <a:buChar char="§"/>
            </a:pPr>
            <a:r>
              <a:rPr lang="en-US" altLang="zh-CN" sz="2800" b="1" dirty="0">
                <a:latin typeface="宋体" pitchFamily="2" charset="-122"/>
              </a:rPr>
              <a:t>2.</a:t>
            </a:r>
            <a:r>
              <a:rPr lang="zh-CN" altLang="en-US" sz="2800" b="1" dirty="0">
                <a:latin typeface="宋体" pitchFamily="2" charset="-122"/>
              </a:rPr>
              <a:t>分析方法：</a:t>
            </a:r>
            <a:r>
              <a:rPr lang="zh-CN" altLang="en-US" sz="2800" dirty="0">
                <a:latin typeface="宋体" pitchFamily="2" charset="-122"/>
              </a:rPr>
              <a:t>自顶向下分析和自底向上分析。</a:t>
            </a:r>
            <a:endParaRPr lang="en-US" altLang="zh-CN" sz="2800" dirty="0">
              <a:latin typeface="宋体" pitchFamily="2" charset="-122"/>
            </a:endParaRPr>
          </a:p>
          <a:p>
            <a:pPr algn="just">
              <a:lnSpc>
                <a:spcPct val="80000"/>
              </a:lnSpc>
              <a:buClr>
                <a:schemeClr val="folHlink"/>
              </a:buClr>
              <a:buSzPct val="100000"/>
              <a:buFont typeface="Wingdings" pitchFamily="2" charset="2"/>
              <a:buChar char="§"/>
            </a:pPr>
            <a:r>
              <a:rPr lang="en-US" altLang="zh-CN" sz="2800" b="1" dirty="0">
                <a:latin typeface="宋体" pitchFamily="2" charset="-122"/>
              </a:rPr>
              <a:t>3.</a:t>
            </a:r>
            <a:r>
              <a:rPr lang="zh-CN" altLang="en-US" sz="2800" b="1" dirty="0">
                <a:latin typeface="宋体" pitchFamily="2" charset="-122"/>
              </a:rPr>
              <a:t>需要形成的规范化文档</a:t>
            </a:r>
            <a:r>
              <a:rPr lang="zh-CN" altLang="en-US" sz="2800" dirty="0">
                <a:latin typeface="宋体" pitchFamily="2" charset="-122"/>
              </a:rPr>
              <a:t>：数据流图、数据字典</a:t>
            </a:r>
            <a:endParaRPr lang="en-US" altLang="zh-CN" sz="2800" dirty="0">
              <a:latin typeface="宋体" pitchFamily="2" charset="-122"/>
            </a:endParaRPr>
          </a:p>
          <a:p>
            <a:pPr algn="just">
              <a:lnSpc>
                <a:spcPct val="80000"/>
              </a:lnSpc>
              <a:buClr>
                <a:schemeClr val="folHlink"/>
              </a:buClr>
              <a:buSzPct val="100000"/>
              <a:buFont typeface="Wingdings" pitchFamily="2" charset="2"/>
              <a:buChar char="§"/>
            </a:pPr>
            <a:r>
              <a:rPr lang="en-US" altLang="zh-CN" sz="2800" b="1" dirty="0">
                <a:latin typeface="宋体" pitchFamily="2" charset="-122"/>
              </a:rPr>
              <a:t>4.</a:t>
            </a:r>
            <a:r>
              <a:rPr lang="zh-CN" altLang="en-US" sz="2800" b="1" dirty="0">
                <a:latin typeface="宋体" pitchFamily="2" charset="-122"/>
              </a:rPr>
              <a:t>数据流图：</a:t>
            </a:r>
            <a:r>
              <a:rPr lang="zh-CN" altLang="en-US" sz="2800" dirty="0">
                <a:latin typeface="宋体" pitchFamily="2" charset="-122"/>
              </a:rPr>
              <a:t>用来描述业务的流程。</a:t>
            </a:r>
            <a:endParaRPr lang="en-US" altLang="zh-CN" sz="2800" dirty="0">
              <a:latin typeface="宋体" pitchFamily="2" charset="-122"/>
            </a:endParaRPr>
          </a:p>
          <a:p>
            <a:pPr algn="just">
              <a:lnSpc>
                <a:spcPct val="80000"/>
              </a:lnSpc>
              <a:buClr>
                <a:schemeClr val="folHlink"/>
              </a:buClr>
              <a:buSzPct val="100000"/>
              <a:buFont typeface="Wingdings" pitchFamily="2" charset="2"/>
              <a:buChar char="§"/>
            </a:pPr>
            <a:r>
              <a:rPr lang="en-US" altLang="zh-CN" sz="2800" b="1" dirty="0">
                <a:latin typeface="宋体" pitchFamily="2" charset="-122"/>
              </a:rPr>
              <a:t>5.</a:t>
            </a:r>
            <a:r>
              <a:rPr lang="zh-CN" altLang="en-US" sz="2800" b="1" dirty="0">
                <a:latin typeface="宋体" pitchFamily="2" charset="-122"/>
              </a:rPr>
              <a:t>数据字典：</a:t>
            </a:r>
            <a:r>
              <a:rPr lang="zh-CN" altLang="en-US" sz="2800" dirty="0">
                <a:latin typeface="宋体" pitchFamily="2" charset="-122"/>
              </a:rPr>
              <a:t>用来描述系统中的数据。</a:t>
            </a:r>
            <a:endParaRPr lang="en-US" altLang="zh-CN" sz="2800" dirty="0">
              <a:latin typeface="宋体" pitchFamily="2" charset="-122"/>
            </a:endParaRPr>
          </a:p>
          <a:p>
            <a:pPr algn="just">
              <a:lnSpc>
                <a:spcPct val="80000"/>
              </a:lnSpc>
              <a:buClr>
                <a:schemeClr val="folHlink"/>
              </a:buClr>
              <a:buSzPct val="100000"/>
              <a:buFont typeface="Wingdings" pitchFamily="2" charset="2"/>
              <a:buChar char="§"/>
            </a:pPr>
            <a:r>
              <a:rPr lang="en-US" altLang="zh-CN" sz="2800" dirty="0">
                <a:latin typeface="宋体" pitchFamily="2" charset="-122"/>
              </a:rPr>
              <a:t>6.</a:t>
            </a:r>
            <a:r>
              <a:rPr lang="zh-CN" altLang="en-US" sz="2800" dirty="0">
                <a:latin typeface="宋体" pitchFamily="2" charset="-122"/>
              </a:rPr>
              <a:t>复杂处理过程的处理逻辑常用判断表和判断树来描述。</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10</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888842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590" name="Group 30"/>
          <p:cNvGraphicFramePr>
            <a:graphicFrameLocks noGrp="1"/>
          </p:cNvGraphicFramePr>
          <p:nvPr>
            <p:extLst>
              <p:ext uri="{D42A27DB-BD31-4B8C-83A1-F6EECF244321}">
                <p14:modId xmlns:p14="http://schemas.microsoft.com/office/powerpoint/2010/main" val="1631613288"/>
              </p:ext>
            </p:extLst>
          </p:nvPr>
        </p:nvGraphicFramePr>
        <p:xfrm>
          <a:off x="789648" y="2471237"/>
          <a:ext cx="7318708" cy="3839555"/>
        </p:xfrm>
        <a:graphic>
          <a:graphicData uri="http://schemas.openxmlformats.org/drawingml/2006/table">
            <a:tbl>
              <a:tblPr/>
              <a:tblGrid>
                <a:gridCol w="1035644"/>
                <a:gridCol w="6283064"/>
              </a:tblGrid>
              <a:tr h="626890">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编号</a:t>
                      </a:r>
                    </a:p>
                  </a:txBody>
                  <a:tcPr marL="89941" marR="89941">
                    <a:lnL w="28575">
                      <a:solidFill>
                        <a:schemeClr val="tx1"/>
                      </a:solidFill>
                      <a:prstDash val="solid"/>
                      <a:headEnd type="none" w="med" len="med"/>
                      <a:tailEnd type="none" w="med" len="med"/>
                    </a:lnL>
                    <a:lnR w="12700">
                      <a:solidFill>
                        <a:schemeClr val="tx1"/>
                      </a:solidFill>
                      <a:prstDash val="solid"/>
                      <a:headEnd type="none" w="med" len="med"/>
                      <a:tailEnd type="none" w="med" len="med"/>
                    </a:lnR>
                    <a:lnT w="28575">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ctr"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提出问题</a:t>
                      </a:r>
                    </a:p>
                  </a:txBody>
                  <a:tcPr marL="89941" marR="89941">
                    <a:lnL w="12700">
                      <a:solidFill>
                        <a:schemeClr val="tx1"/>
                      </a:solidFill>
                      <a:prstDash val="solid"/>
                      <a:headEnd type="none" w="med" len="med"/>
                      <a:tailEnd type="none" w="med" len="med"/>
                    </a:lnL>
                    <a:lnR w="28575">
                      <a:solidFill>
                        <a:schemeClr val="tx1"/>
                      </a:solidFill>
                      <a:prstDash val="solid"/>
                      <a:headEnd type="none" w="med" len="med"/>
                      <a:tailEnd type="none" w="med" len="med"/>
                    </a:lnR>
                    <a:lnT w="28575">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303334">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dirty="0">
                          <a:solidFill>
                            <a:schemeClr val="tx1"/>
                          </a:solidFill>
                          <a:latin typeface="宋体" pitchFamily="2" charset="-122"/>
                          <a:ea typeface="宋体" pitchFamily="2" charset="-122"/>
                          <a:cs typeface="Tahoma" pitchFamily="2" charset="0"/>
                        </a:rPr>
                        <a:t>1</a:t>
                      </a:r>
                      <a:endParaRPr lang="zh-CN" altLang="en-US" sz="2400" b="0" i="0" u="none" strike="noStrike" kern="1200" cap="none" spc="0" baseline="0" dirty="0">
                        <a:solidFill>
                          <a:schemeClr val="tx1"/>
                        </a:solidFill>
                        <a:latin typeface="宋体" pitchFamily="2" charset="-122"/>
                        <a:ea typeface="宋体" pitchFamily="2" charset="-122"/>
                        <a:cs typeface="Tahoma" pitchFamily="2" charset="0"/>
                      </a:endParaRPr>
                    </a:p>
                  </a:txBody>
                  <a:tcPr marL="89941" marR="89941">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您是什么职位？</a:t>
                      </a:r>
                    </a:p>
                  </a:txBody>
                  <a:tcPr marL="89941" marR="89941">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307703">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a:solidFill>
                            <a:schemeClr val="tx1"/>
                          </a:solidFill>
                          <a:latin typeface="宋体" pitchFamily="2" charset="-122"/>
                          <a:ea typeface="宋体" pitchFamily="2" charset="-122"/>
                          <a:cs typeface="Tahoma" pitchFamily="2" charset="0"/>
                        </a:rPr>
                        <a:t>2</a:t>
                      </a:r>
                      <a:endParaRPr lang="zh-CN" altLang="en-US" sz="2400" b="0" i="0" u="none" strike="noStrike" kern="1200" cap="none" spc="0" baseline="0">
                        <a:solidFill>
                          <a:schemeClr val="tx1"/>
                        </a:solidFill>
                        <a:latin typeface="宋体" pitchFamily="2" charset="-122"/>
                        <a:ea typeface="宋体" pitchFamily="2" charset="-122"/>
                        <a:cs typeface="Tahoma" pitchFamily="2" charset="0"/>
                      </a:endParaRPr>
                    </a:p>
                  </a:txBody>
                  <a:tcPr marL="89941" marR="89941">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公司有多少员工？</a:t>
                      </a:r>
                    </a:p>
                  </a:txBody>
                  <a:tcPr marL="89941" marR="89941">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306936">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a:solidFill>
                            <a:schemeClr val="tx1"/>
                          </a:solidFill>
                          <a:latin typeface="宋体" pitchFamily="2" charset="-122"/>
                          <a:ea typeface="宋体" pitchFamily="2" charset="-122"/>
                          <a:cs typeface="Tahoma" pitchFamily="2" charset="0"/>
                        </a:rPr>
                        <a:t>3</a:t>
                      </a:r>
                      <a:endParaRPr lang="zh-CN" altLang="en-US" sz="2400" b="0" i="0" u="none" strike="noStrike" kern="1200" cap="none" spc="0" baseline="0">
                        <a:solidFill>
                          <a:schemeClr val="tx1"/>
                        </a:solidFill>
                        <a:latin typeface="宋体" pitchFamily="2" charset="-122"/>
                        <a:ea typeface="宋体" pitchFamily="2" charset="-122"/>
                        <a:cs typeface="Tahoma" pitchFamily="2" charset="0"/>
                      </a:endParaRPr>
                    </a:p>
                  </a:txBody>
                  <a:tcPr marL="89941" marR="89941">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公司有多少个库房，有无分类？</a:t>
                      </a:r>
                    </a:p>
                  </a:txBody>
                  <a:tcPr marL="89941" marR="89941">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546001">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a:solidFill>
                            <a:schemeClr val="tx1"/>
                          </a:solidFill>
                          <a:latin typeface="宋体" pitchFamily="2" charset="-122"/>
                          <a:ea typeface="宋体" pitchFamily="2" charset="-122"/>
                          <a:cs typeface="Tahoma" pitchFamily="2" charset="0"/>
                        </a:rPr>
                        <a:t>4</a:t>
                      </a:r>
                      <a:endParaRPr lang="zh-CN" altLang="en-US" sz="2400" b="0" i="0" u="none" strike="noStrike" kern="1200" cap="none" spc="0" baseline="0">
                        <a:solidFill>
                          <a:schemeClr val="tx1"/>
                        </a:solidFill>
                        <a:latin typeface="宋体" pitchFamily="2" charset="-122"/>
                        <a:ea typeface="宋体" pitchFamily="2" charset="-122"/>
                        <a:cs typeface="Tahoma" pitchFamily="2" charset="0"/>
                      </a:endParaRPr>
                    </a:p>
                  </a:txBody>
                  <a:tcPr marL="89941" marR="89941">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公司多少个库房管理员？每个库房管理员负责几个库房，作息时间？</a:t>
                      </a:r>
                    </a:p>
                  </a:txBody>
                  <a:tcPr marL="89941" marR="89941">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392193">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a:solidFill>
                            <a:schemeClr val="tx1"/>
                          </a:solidFill>
                          <a:latin typeface="宋体" pitchFamily="2" charset="-122"/>
                          <a:ea typeface="宋体" pitchFamily="2" charset="-122"/>
                          <a:cs typeface="Tahoma" pitchFamily="2" charset="0"/>
                        </a:rPr>
                        <a:t>5</a:t>
                      </a:r>
                      <a:endParaRPr lang="zh-CN" altLang="en-US" sz="2400" b="0" i="0" u="none" strike="noStrike" kern="1200" cap="none" spc="0" baseline="0">
                        <a:solidFill>
                          <a:schemeClr val="tx1"/>
                        </a:solidFill>
                        <a:latin typeface="宋体" pitchFamily="2" charset="-122"/>
                        <a:ea typeface="宋体" pitchFamily="2" charset="-122"/>
                        <a:cs typeface="Tahoma" pitchFamily="2" charset="0"/>
                      </a:endParaRPr>
                    </a:p>
                  </a:txBody>
                  <a:tcPr marL="89941" marR="89941">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库房主要存放有哪些商品？有无特定要求？</a:t>
                      </a:r>
                    </a:p>
                  </a:txBody>
                  <a:tcPr marL="89941" marR="89941">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560905">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a:solidFill>
                            <a:schemeClr val="tx1"/>
                          </a:solidFill>
                          <a:latin typeface="宋体" pitchFamily="2" charset="-122"/>
                          <a:ea typeface="宋体" pitchFamily="2" charset="-122"/>
                          <a:cs typeface="Tahoma" pitchFamily="2" charset="0"/>
                        </a:rPr>
                        <a:t>6</a:t>
                      </a:r>
                      <a:endParaRPr lang="zh-CN" altLang="en-US" sz="2400" b="0" i="0" u="none" strike="noStrike" kern="1200" cap="none" spc="0" baseline="0">
                        <a:solidFill>
                          <a:schemeClr val="tx1"/>
                        </a:solidFill>
                        <a:latin typeface="宋体" pitchFamily="2" charset="-122"/>
                        <a:ea typeface="宋体" pitchFamily="2" charset="-122"/>
                        <a:cs typeface="Tahoma" pitchFamily="2" charset="0"/>
                      </a:endParaRPr>
                    </a:p>
                  </a:txBody>
                  <a:tcPr marL="89941" marR="89941">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28575">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商品主要有哪些供应商，一般通过什么方式？</a:t>
                      </a:r>
                    </a:p>
                  </a:txBody>
                  <a:tcPr marL="89941" marR="89941">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28575">
                      <a:solidFill>
                        <a:schemeClr val="tx1"/>
                      </a:solidFill>
                      <a:prstDash val="solid"/>
                      <a:headEnd type="none" w="med" len="med"/>
                      <a:tailEnd type="none" w="med" len="med"/>
                    </a:lnB>
                    <a:noFill/>
                  </a:tcPr>
                </a:tc>
              </a:tr>
            </a:tbl>
          </a:graphicData>
        </a:graphic>
      </p:graphicFrame>
      <p:sp>
        <p:nvSpPr>
          <p:cNvPr id="2" name="矩形 1"/>
          <p:cNvSpPr/>
          <p:nvPr/>
        </p:nvSpPr>
        <p:spPr>
          <a:xfrm>
            <a:off x="2725852" y="1942286"/>
            <a:ext cx="3474028" cy="461665"/>
          </a:xfrm>
          <a:prstGeom prst="rect">
            <a:avLst/>
          </a:prstGeom>
        </p:spPr>
        <p:txBody>
          <a:bodyPr wrap="none">
            <a:spAutoFit/>
          </a:bodyPr>
          <a:lstStyle/>
          <a:p>
            <a:r>
              <a:rPr lang="zh-CN" altLang="en-US" b="1" kern="0" dirty="0">
                <a:effectLst>
                  <a:outerShdw blurRad="38100" dist="38100" dir="2700000" algn="tl">
                    <a:srgbClr val="C0C0C0"/>
                  </a:outerShdw>
                </a:effectLst>
              </a:rPr>
              <a:t>某</a:t>
            </a:r>
            <a:r>
              <a:rPr lang="zh-CN" altLang="en-US" b="1" kern="0" dirty="0">
                <a:effectLst>
                  <a:outerShdw blurRad="38100" dist="38100" dir="2700000" algn="tl">
                    <a:srgbClr val="C0C0C0"/>
                  </a:outerShdw>
                </a:effectLst>
                <a:cs typeface="Tahoma" pitchFamily="2" charset="0"/>
              </a:rPr>
              <a:t>仓库管理系统调查表</a:t>
            </a:r>
            <a:r>
              <a:rPr lang="en-US" altLang="zh-CN" b="1" kern="0" dirty="0">
                <a:effectLst>
                  <a:outerShdw blurRad="38100" dist="38100" dir="2700000" algn="tl">
                    <a:srgbClr val="C0C0C0"/>
                  </a:outerShdw>
                </a:effectLst>
                <a:cs typeface="Tahoma" pitchFamily="2" charset="0"/>
              </a:rPr>
              <a:t>1</a:t>
            </a:r>
            <a:endParaRPr lang="zh-CN" altLang="en-US" dirty="0"/>
          </a:p>
        </p:txBody>
      </p:sp>
      <p:sp>
        <p:nvSpPr>
          <p:cNvPr id="3" name="灯片编号占位符 2"/>
          <p:cNvSpPr>
            <a:spLocks noGrp="1"/>
          </p:cNvSpPr>
          <p:nvPr>
            <p:ph type="sldNum" idx="12"/>
          </p:nvPr>
        </p:nvSpPr>
        <p:spPr/>
        <p:txBody>
          <a:bodyPr/>
          <a:lstStyle/>
          <a:p>
            <a:fld id="{CAD2D6BD-DE1B-4B5F-8B41-2702339687B9}" type="slidenum">
              <a:rPr lang="en-US" altLang="zh-CN" smtClean="0">
                <a:ea typeface="宋体" pitchFamily="2" charset="-122"/>
              </a:rPr>
              <a:t>11</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790367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p:cNvSpPr>
          <p:nvPr>
            <p:ph type="title"/>
          </p:nvPr>
        </p:nvSpPr>
        <p:spPr>
          <a:prstGeom prst="rect">
            <a:avLst/>
          </a:prstGeom>
        </p:spPr>
        <p:txBody>
          <a:bodyPr anchor="ctr" anchorCtr="0">
            <a:prstTxWarp prst="textNoShape">
              <a:avLst/>
            </a:prstTxWarp>
            <a:noAutofit/>
          </a:bodyPr>
          <a:lstStyle/>
          <a:p>
            <a:pPr marL="0" indent="0" algn="ctr" eaLnBrk="1" fontAlgn="base" latinLnBrk="0" hangingPunct="1">
              <a:lnSpc>
                <a:spcPct val="100000"/>
              </a:lnSpc>
              <a:spcBef>
                <a:spcPts val="0"/>
              </a:spcBef>
              <a:spcAft>
                <a:spcPts val="0"/>
              </a:spcAft>
            </a:pPr>
            <a:r>
              <a:rPr lang="zh-CN" altLang="en-US" sz="3200" b="1" i="0" u="none" strike="noStrike" kern="0" cap="none" spc="0" baseline="0" dirty="0">
                <a:solidFill>
                  <a:schemeClr val="tx1"/>
                </a:solidFill>
                <a:effectLst>
                  <a:outerShdw blurRad="38100" dist="38100" dir="2700000" algn="tl">
                    <a:srgbClr val="C0C0C0"/>
                  </a:outerShdw>
                </a:effectLst>
                <a:latin typeface="Tahoma" pitchFamily="2" charset="0"/>
                <a:ea typeface="宋体" pitchFamily="2" charset="-122"/>
                <a:cs typeface="Tahoma" pitchFamily="2" charset="0"/>
              </a:rPr>
              <a:t/>
            </a:r>
            <a:br>
              <a:rPr lang="zh-CN" altLang="en-US" sz="3200" b="1" i="0" u="none" strike="noStrike" kern="0" cap="none" spc="0" baseline="0" dirty="0">
                <a:solidFill>
                  <a:schemeClr val="tx1"/>
                </a:solidFill>
                <a:effectLst>
                  <a:outerShdw blurRad="38100" dist="38100" dir="2700000" algn="tl">
                    <a:srgbClr val="C0C0C0"/>
                  </a:outerShdw>
                </a:effectLst>
                <a:latin typeface="Tahoma" pitchFamily="2" charset="0"/>
                <a:ea typeface="宋体" pitchFamily="2" charset="-122"/>
                <a:cs typeface="Tahoma" pitchFamily="2" charset="0"/>
              </a:rPr>
            </a:br>
            <a:endParaRPr lang="zh-CN" altLang="en-US" sz="3200" b="1" i="0" u="none" strike="noStrike" kern="0" cap="none" spc="0" baseline="0" dirty="0">
              <a:solidFill>
                <a:schemeClr val="tx1"/>
              </a:solidFill>
              <a:effectLst>
                <a:outerShdw blurRad="38100" dist="38100" dir="2700000" algn="tl">
                  <a:srgbClr val="C0C0C0"/>
                </a:outerShdw>
              </a:effectLst>
              <a:latin typeface="Tahoma" pitchFamily="2" charset="0"/>
              <a:ea typeface="宋体" pitchFamily="2" charset="-122"/>
              <a:cs typeface="Tahoma" pitchFamily="2" charset="0"/>
            </a:endParaRPr>
          </a:p>
        </p:txBody>
      </p:sp>
      <p:graphicFrame>
        <p:nvGraphicFramePr>
          <p:cNvPr id="195611" name="Group 27"/>
          <p:cNvGraphicFramePr>
            <a:graphicFrameLocks noGrp="1"/>
          </p:cNvGraphicFramePr>
          <p:nvPr>
            <p:ph type="tbl" idx="1"/>
            <p:extLst>
              <p:ext uri="{D42A27DB-BD31-4B8C-83A1-F6EECF244321}">
                <p14:modId xmlns:p14="http://schemas.microsoft.com/office/powerpoint/2010/main" val="3877507030"/>
              </p:ext>
            </p:extLst>
          </p:nvPr>
        </p:nvGraphicFramePr>
        <p:xfrm>
          <a:off x="1555124" y="2573468"/>
          <a:ext cx="6869151" cy="3866773"/>
        </p:xfrm>
        <a:graphic>
          <a:graphicData uri="http://schemas.openxmlformats.org/drawingml/2006/table">
            <a:tbl>
              <a:tblPr/>
              <a:tblGrid>
                <a:gridCol w="1125700"/>
                <a:gridCol w="5743451"/>
              </a:tblGrid>
              <a:tr h="727575">
                <a:tc>
                  <a:txBody>
                    <a:bodyPr/>
                    <a:lstStyle/>
                    <a:p>
                      <a:pPr marL="0" indent="0" algn="ctr"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Arial" pitchFamily="34" charset="0"/>
                          <a:ea typeface="宋体" pitchFamily="2" charset="-122"/>
                          <a:cs typeface="Tahoma" pitchFamily="2" charset="0"/>
                        </a:rPr>
                        <a:t>编号</a:t>
                      </a:r>
                    </a:p>
                  </a:txBody>
                  <a:tcPr marL="89941" marR="89941" marT="46748" marB="46748">
                    <a:lnL w="28575">
                      <a:solidFill>
                        <a:schemeClr val="tx1"/>
                      </a:solidFill>
                      <a:prstDash val="solid"/>
                      <a:headEnd type="none" w="med" len="med"/>
                      <a:tailEnd type="none" w="med" len="med"/>
                    </a:lnL>
                    <a:lnR w="12700">
                      <a:solidFill>
                        <a:schemeClr val="tx1"/>
                      </a:solidFill>
                      <a:prstDash val="solid"/>
                      <a:headEnd type="none" w="med" len="med"/>
                      <a:tailEnd type="none" w="med" len="med"/>
                    </a:lnR>
                    <a:lnT w="28575">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ctr"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Arial" pitchFamily="34" charset="0"/>
                          <a:ea typeface="宋体" pitchFamily="2" charset="-122"/>
                          <a:cs typeface="Tahoma" pitchFamily="2" charset="0"/>
                        </a:rPr>
                        <a:t>提出问题</a:t>
                      </a:r>
                    </a:p>
                  </a:txBody>
                  <a:tcPr marL="89941" marR="89941" marT="46748" marB="46748">
                    <a:lnL w="12700">
                      <a:solidFill>
                        <a:schemeClr val="tx1"/>
                      </a:solidFill>
                      <a:prstDash val="solid"/>
                      <a:headEnd type="none" w="med" len="med"/>
                      <a:tailEnd type="none" w="med" len="med"/>
                    </a:lnL>
                    <a:lnR w="28575">
                      <a:solidFill>
                        <a:schemeClr val="tx1"/>
                      </a:solidFill>
                      <a:prstDash val="solid"/>
                      <a:headEnd type="none" w="med" len="med"/>
                      <a:tailEnd type="none" w="med" len="med"/>
                    </a:lnR>
                    <a:lnT w="28575">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644146">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dirty="0">
                          <a:solidFill>
                            <a:schemeClr val="tx1"/>
                          </a:solidFill>
                          <a:latin typeface="Arial" pitchFamily="34" charset="0"/>
                          <a:ea typeface="宋体" pitchFamily="2" charset="-122"/>
                          <a:cs typeface="Tahoma" pitchFamily="2" charset="0"/>
                        </a:rPr>
                        <a:t>7</a:t>
                      </a:r>
                      <a:endParaRPr lang="zh-CN" altLang="en-US" sz="2400" b="0" i="0" u="none" strike="noStrike" kern="1200" cap="none" spc="0" baseline="0" dirty="0">
                        <a:solidFill>
                          <a:schemeClr val="tx1"/>
                        </a:solidFill>
                        <a:latin typeface="Arial" pitchFamily="34" charset="0"/>
                        <a:ea typeface="宋体" pitchFamily="2" charset="-122"/>
                        <a:cs typeface="Tahoma" pitchFamily="2" charset="0"/>
                      </a:endParaRPr>
                    </a:p>
                  </a:txBody>
                  <a:tcPr marL="89941" marR="89941" marT="46748" marB="46748">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商品有哪些运输方式？成本核算如何？</a:t>
                      </a:r>
                    </a:p>
                  </a:txBody>
                  <a:tcPr marL="89941" marR="89941" marT="46748" marB="46748">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476369">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a:solidFill>
                            <a:schemeClr val="tx1"/>
                          </a:solidFill>
                          <a:latin typeface="Arial" pitchFamily="34" charset="0"/>
                          <a:ea typeface="宋体" pitchFamily="2" charset="-122"/>
                          <a:cs typeface="Tahoma" pitchFamily="2" charset="0"/>
                        </a:rPr>
                        <a:t>8</a:t>
                      </a:r>
                      <a:endParaRPr lang="zh-CN" altLang="en-US" sz="2400" b="0" i="0" u="none" strike="noStrike" kern="1200" cap="none" spc="0" baseline="0">
                        <a:solidFill>
                          <a:schemeClr val="tx1"/>
                        </a:solidFill>
                        <a:latin typeface="Arial" pitchFamily="34" charset="0"/>
                        <a:ea typeface="宋体" pitchFamily="2" charset="-122"/>
                        <a:cs typeface="Tahoma" pitchFamily="2" charset="0"/>
                      </a:endParaRPr>
                    </a:p>
                  </a:txBody>
                  <a:tcPr marL="89941" marR="89941" marT="46748" marB="46748">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公司一般采用什么样的订货方式？</a:t>
                      </a:r>
                    </a:p>
                  </a:txBody>
                  <a:tcPr marL="89941" marR="89941" marT="46748" marB="46748">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476369">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a:solidFill>
                            <a:schemeClr val="tx1"/>
                          </a:solidFill>
                          <a:latin typeface="Arial" pitchFamily="34" charset="0"/>
                          <a:ea typeface="宋体" pitchFamily="2" charset="-122"/>
                          <a:cs typeface="Tahoma" pitchFamily="2" charset="0"/>
                        </a:rPr>
                        <a:t>9</a:t>
                      </a:r>
                      <a:endParaRPr lang="zh-CN" altLang="en-US" sz="2400" b="0" i="0" u="none" strike="noStrike" kern="1200" cap="none" spc="0" baseline="0">
                        <a:solidFill>
                          <a:schemeClr val="tx1"/>
                        </a:solidFill>
                        <a:latin typeface="Arial" pitchFamily="34" charset="0"/>
                        <a:ea typeface="宋体" pitchFamily="2" charset="-122"/>
                        <a:cs typeface="Tahoma" pitchFamily="2" charset="0"/>
                      </a:endParaRPr>
                    </a:p>
                  </a:txBody>
                  <a:tcPr marL="89941" marR="89941" marT="46748" marB="46748">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商品的入库与出库需要什么流程？</a:t>
                      </a:r>
                    </a:p>
                  </a:txBody>
                  <a:tcPr marL="89941" marR="89941" marT="46748" marB="46748">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792087">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a:solidFill>
                            <a:schemeClr val="tx1"/>
                          </a:solidFill>
                          <a:latin typeface="Arial" pitchFamily="34" charset="0"/>
                          <a:ea typeface="宋体" pitchFamily="2" charset="-122"/>
                          <a:cs typeface="Tahoma" pitchFamily="2" charset="0"/>
                        </a:rPr>
                        <a:t>10</a:t>
                      </a:r>
                      <a:endParaRPr lang="zh-CN" altLang="en-US" sz="2400" b="0" i="0" u="none" strike="noStrike" kern="1200" cap="none" spc="0" baseline="0">
                        <a:solidFill>
                          <a:schemeClr val="tx1"/>
                        </a:solidFill>
                        <a:latin typeface="Arial" pitchFamily="34" charset="0"/>
                        <a:ea typeface="宋体" pitchFamily="2" charset="-122"/>
                        <a:cs typeface="Tahoma" pitchFamily="2" charset="0"/>
                      </a:endParaRPr>
                    </a:p>
                  </a:txBody>
                  <a:tcPr marL="89941" marR="89941" marT="46748" marB="46748">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公司是如何来统计商品入库、出库的？</a:t>
                      </a:r>
                      <a:endParaRPr lang="en-US" altLang="zh-CN" sz="2400" b="1" i="0" u="none" strike="noStrike" kern="1200" cap="none" spc="0" baseline="0" dirty="0">
                        <a:solidFill>
                          <a:schemeClr val="tx1"/>
                        </a:solidFill>
                        <a:latin typeface="宋体" pitchFamily="2" charset="-122"/>
                        <a:ea typeface="宋体" pitchFamily="2" charset="-122"/>
                        <a:cs typeface="Tahoma" pitchFamily="2" charset="0"/>
                      </a:endParaRPr>
                    </a:p>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宋体" pitchFamily="2" charset="-122"/>
                          <a:ea typeface="宋体" pitchFamily="2" charset="-122"/>
                          <a:cs typeface="Tahoma" pitchFamily="2" charset="0"/>
                        </a:rPr>
                        <a:t>统计周期如何？</a:t>
                      </a:r>
                    </a:p>
                  </a:txBody>
                  <a:tcPr marL="89941" marR="89941" marT="46748" marB="46748">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12700">
                      <a:solidFill>
                        <a:schemeClr val="tx1"/>
                      </a:solidFill>
                      <a:prstDash val="solid"/>
                      <a:headEnd type="none" w="med" len="med"/>
                      <a:tailEnd type="none" w="med" len="med"/>
                    </a:lnB>
                    <a:noFill/>
                  </a:tcPr>
                </a:tc>
              </a:tr>
              <a:tr h="644146">
                <a:tc>
                  <a:txBody>
                    <a:bodyPr/>
                    <a:lstStyle/>
                    <a:p>
                      <a:pPr marL="0" indent="0" algn="ctr" eaLnBrk="1" fontAlgn="base" latinLnBrk="0" hangingPunct="1">
                        <a:lnSpc>
                          <a:spcPct val="100000"/>
                        </a:lnSpc>
                        <a:spcBef>
                          <a:spcPct val="20000"/>
                        </a:spcBef>
                        <a:spcAft>
                          <a:spcPts val="0"/>
                        </a:spcAft>
                        <a:buNone/>
                      </a:pPr>
                      <a:r>
                        <a:rPr lang="en-US" altLang="zh-CN" sz="2400" b="0" i="0" u="none" strike="noStrike" kern="1200" cap="none" spc="0" baseline="0">
                          <a:solidFill>
                            <a:schemeClr val="tx1"/>
                          </a:solidFill>
                          <a:latin typeface="Arial" pitchFamily="34" charset="0"/>
                          <a:ea typeface="宋体" pitchFamily="2" charset="-122"/>
                          <a:cs typeface="Tahoma" pitchFamily="2" charset="0"/>
                        </a:rPr>
                        <a:t>11</a:t>
                      </a:r>
                      <a:endParaRPr lang="zh-CN" altLang="en-US" sz="2400" b="0" i="0" u="none" strike="noStrike" kern="1200" cap="none" spc="0" baseline="0">
                        <a:solidFill>
                          <a:schemeClr val="tx1"/>
                        </a:solidFill>
                        <a:latin typeface="Arial" pitchFamily="34" charset="0"/>
                        <a:ea typeface="宋体" pitchFamily="2" charset="-122"/>
                        <a:cs typeface="Tahoma" pitchFamily="2" charset="0"/>
                      </a:endParaRPr>
                    </a:p>
                  </a:txBody>
                  <a:tcPr marL="89941" marR="89941" marT="46748" marB="46748">
                    <a:lnL w="28575">
                      <a:solidFill>
                        <a:schemeClr val="tx1"/>
                      </a:solidFill>
                      <a:prstDash val="solid"/>
                      <a:headEnd type="none" w="med" len="med"/>
                      <a:tailEnd type="none" w="med" len="med"/>
                    </a:lnL>
                    <a:lnR w="12700">
                      <a:solidFill>
                        <a:schemeClr val="tx1"/>
                      </a:solidFill>
                      <a:prstDash val="solid"/>
                      <a:headEnd type="none" w="med" len="med"/>
                      <a:tailEnd type="none" w="med" len="med"/>
                    </a:lnR>
                    <a:lnT w="12700">
                      <a:solidFill>
                        <a:schemeClr val="tx1"/>
                      </a:solidFill>
                      <a:prstDash val="solid"/>
                      <a:headEnd type="none" w="med" len="med"/>
                      <a:tailEnd type="none" w="med" len="med"/>
                    </a:lnT>
                    <a:lnB w="28575">
                      <a:solidFill>
                        <a:schemeClr val="tx1"/>
                      </a:solidFill>
                      <a:prstDash val="solid"/>
                      <a:headEnd type="none" w="med" len="med"/>
                      <a:tailEnd type="none" w="med" len="med"/>
                    </a:lnB>
                    <a:noFill/>
                  </a:tcPr>
                </a:tc>
                <a:tc>
                  <a:txBody>
                    <a:bodyPr/>
                    <a:lstStyle/>
                    <a:p>
                      <a:pPr marL="0" indent="0" algn="l" eaLnBrk="1" fontAlgn="base" latinLnBrk="0" hangingPunct="1">
                        <a:lnSpc>
                          <a:spcPct val="100000"/>
                        </a:lnSpc>
                        <a:spcBef>
                          <a:spcPct val="20000"/>
                        </a:spcBef>
                        <a:spcAft>
                          <a:spcPts val="0"/>
                        </a:spcAft>
                        <a:buNone/>
                      </a:pPr>
                      <a:r>
                        <a:rPr lang="zh-CN" altLang="en-US" sz="2400" b="1" i="0" u="none" strike="noStrike" kern="1200" cap="none" spc="0" baseline="0" dirty="0">
                          <a:solidFill>
                            <a:schemeClr val="tx1"/>
                          </a:solidFill>
                          <a:latin typeface="Arial" pitchFamily="34" charset="0"/>
                          <a:ea typeface="宋体" pitchFamily="2" charset="-122"/>
                          <a:cs typeface="Tahoma" pitchFamily="2" charset="0"/>
                        </a:rPr>
                        <a:t>如何体现库房的使用效率？</a:t>
                      </a:r>
                    </a:p>
                  </a:txBody>
                  <a:tcPr marL="89941" marR="89941" marT="46748" marB="46748">
                    <a:lnL w="12700">
                      <a:solidFill>
                        <a:schemeClr val="tx1"/>
                      </a:solidFill>
                      <a:prstDash val="solid"/>
                      <a:headEnd type="none" w="med" len="med"/>
                      <a:tailEnd type="none" w="med" len="med"/>
                    </a:lnL>
                    <a:lnR w="28575">
                      <a:solidFill>
                        <a:schemeClr val="tx1"/>
                      </a:solidFill>
                      <a:prstDash val="solid"/>
                      <a:headEnd type="none" w="med" len="med"/>
                      <a:tailEnd type="none" w="med" len="med"/>
                    </a:lnR>
                    <a:lnT w="12700">
                      <a:solidFill>
                        <a:schemeClr val="tx1"/>
                      </a:solidFill>
                      <a:prstDash val="solid"/>
                      <a:headEnd type="none" w="med" len="med"/>
                      <a:tailEnd type="none" w="med" len="med"/>
                    </a:lnT>
                    <a:lnB w="28575">
                      <a:solidFill>
                        <a:schemeClr val="tx1"/>
                      </a:solidFill>
                      <a:prstDash val="solid"/>
                      <a:headEnd type="none" w="med" len="med"/>
                      <a:tailEnd type="none" w="med" len="med"/>
                    </a:lnB>
                    <a:noFill/>
                  </a:tcPr>
                </a:tc>
              </a:tr>
            </a:tbl>
          </a:graphicData>
        </a:graphic>
      </p:graphicFrame>
      <p:sp>
        <p:nvSpPr>
          <p:cNvPr id="2" name="矩形 1"/>
          <p:cNvSpPr/>
          <p:nvPr/>
        </p:nvSpPr>
        <p:spPr>
          <a:xfrm>
            <a:off x="3356244" y="2033132"/>
            <a:ext cx="3474028" cy="461665"/>
          </a:xfrm>
          <a:prstGeom prst="rect">
            <a:avLst/>
          </a:prstGeom>
        </p:spPr>
        <p:txBody>
          <a:bodyPr wrap="none">
            <a:spAutoFit/>
          </a:bodyPr>
          <a:lstStyle/>
          <a:p>
            <a:r>
              <a:rPr lang="zh-CN" altLang="en-US" b="1" kern="0" dirty="0">
                <a:effectLst>
                  <a:outerShdw blurRad="38100" dist="38100" dir="2700000" algn="tl">
                    <a:srgbClr val="C0C0C0"/>
                  </a:outerShdw>
                </a:effectLst>
                <a:cs typeface="Tahoma" pitchFamily="2" charset="0"/>
              </a:rPr>
              <a:t>某仓库管理系统调查表</a:t>
            </a:r>
            <a:r>
              <a:rPr lang="en-US" altLang="zh-CN" b="1" kern="0" dirty="0">
                <a:effectLst>
                  <a:outerShdw blurRad="38100" dist="38100" dir="2700000" algn="tl">
                    <a:srgbClr val="C0C0C0"/>
                  </a:outerShdw>
                </a:effectLst>
                <a:cs typeface="Tahoma" pitchFamily="2" charset="0"/>
              </a:rPr>
              <a:t>2</a:t>
            </a:r>
            <a:endParaRPr lang="zh-CN" altLang="en-US" dirty="0"/>
          </a:p>
        </p:txBody>
      </p:sp>
      <p:sp>
        <p:nvSpPr>
          <p:cNvPr id="3" name="灯片编号占位符 2"/>
          <p:cNvSpPr>
            <a:spLocks noGrp="1"/>
          </p:cNvSpPr>
          <p:nvPr>
            <p:ph type="sldNum" idx="11"/>
          </p:nvPr>
        </p:nvSpPr>
        <p:spPr/>
        <p:txBody>
          <a:bodyPr/>
          <a:lstStyle/>
          <a:p>
            <a:pPr marL="0" indent="0" eaLnBrk="1" fontAlgn="base" latinLnBrk="0" hangingPunct="1"/>
            <a:fld id="{CAD2D6BD-DE1B-4B5F-8B41-2702339687B9}" type="slidenum">
              <a:rPr lang="en-US" altLang="zh-CN" strike="noStrike" smtClean="0">
                <a:latin typeface="Arial Black" pitchFamily="34" charset="0"/>
                <a:ea typeface="宋体" pitchFamily="2" charset="-122"/>
                <a:cs typeface="Tahoma" pitchFamily="2" charset="0"/>
              </a:rPr>
              <a:t>12</a:t>
            </a:fld>
            <a:endParaRPr lang="zh-CN" altLang="en-US" strike="noStrike">
              <a:latin typeface="Arial" pitchFamily="34" charset="0"/>
            </a:endParaRPr>
          </a:p>
        </p:txBody>
      </p:sp>
    </p:spTree>
    <p:extLst>
      <p:ext uri="{BB962C8B-B14F-4D97-AF65-F5344CB8AC3E}">
        <p14:creationId xmlns:p14="http://schemas.microsoft.com/office/powerpoint/2010/main" val="21273123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p:nvPr>
        </p:nvSpPr>
        <p:spPr>
          <a:prstGeom prst="rect">
            <a:avLst/>
          </a:prstGeom>
        </p:spPr>
        <p:txBody>
          <a:bodyPr anchor="ctr" anchorCtr="0">
            <a:prstTxWarp prst="textNoShape">
              <a:avLst/>
            </a:prstTxWarp>
            <a:noAutofit/>
          </a:bodyPr>
          <a:lstStyle/>
          <a:p>
            <a:pPr eaLnBrk="1" latinLnBrk="0" hangingPunct="1"/>
            <a:r>
              <a:rPr lang="zh-CN" altLang="en-US"/>
              <a:t>数据流图</a:t>
            </a:r>
          </a:p>
        </p:txBody>
      </p:sp>
      <p:sp>
        <p:nvSpPr>
          <p:cNvPr id="30722" name="Rectangle 3"/>
          <p:cNvSpPr>
            <a:spLocks noGrp="1"/>
          </p:cNvSpPr>
          <p:nvPr>
            <p:ph idx="1"/>
          </p:nvPr>
        </p:nvSpPr>
        <p:spPr>
          <a:prstGeom prst="rect">
            <a:avLst/>
          </a:prstGeom>
        </p:spPr>
        <p:txBody>
          <a:bodyPr>
            <a:prstTxWarp prst="textNoShape">
              <a:avLst/>
            </a:prstTxWarp>
            <a:noAutofit/>
          </a:bodyPr>
          <a:lstStyle/>
          <a:p>
            <a:pPr eaLnBrk="1" latinLnBrk="0" hangingPunct="1"/>
            <a:r>
              <a:rPr lang="zh-CN" altLang="en-US"/>
              <a:t>数据流图描绘系统的</a:t>
            </a:r>
            <a:r>
              <a:rPr lang="zh-CN" altLang="en-US">
                <a:solidFill>
                  <a:srgbClr val="FF3300"/>
                </a:solidFill>
              </a:rPr>
              <a:t>逻辑模型</a:t>
            </a:r>
            <a:r>
              <a:rPr lang="zh-CN" altLang="en-US"/>
              <a:t>，图中无具体的物理元素，只是描绘</a:t>
            </a:r>
            <a:r>
              <a:rPr lang="zh-CN" altLang="en-US">
                <a:solidFill>
                  <a:srgbClr val="FF3300"/>
                </a:solidFill>
              </a:rPr>
              <a:t>信息在系统中流动和处理</a:t>
            </a:r>
            <a:r>
              <a:rPr lang="zh-CN" altLang="en-US"/>
              <a:t>的情况</a:t>
            </a:r>
            <a:endParaRPr lang="en-US" altLang="zh-CN"/>
          </a:p>
          <a:p>
            <a:pPr eaLnBrk="1" latinLnBrk="0" hangingPunct="1"/>
            <a:r>
              <a:rPr lang="zh-CN" altLang="en-US"/>
              <a:t>数据流图可以作为</a:t>
            </a:r>
            <a:endParaRPr lang="en-US" altLang="zh-CN"/>
          </a:p>
          <a:p>
            <a:pPr lvl="1" eaLnBrk="1" latinLnBrk="0" hangingPunct="1"/>
            <a:r>
              <a:rPr lang="zh-CN" altLang="en-US"/>
              <a:t>计算机人员与客户之间的通信工具</a:t>
            </a:r>
            <a:endParaRPr lang="en-US" altLang="zh-CN"/>
          </a:p>
          <a:p>
            <a:pPr lvl="1" eaLnBrk="1" latinLnBrk="0" hangingPunct="1"/>
            <a:r>
              <a:rPr lang="zh-CN" altLang="en-US"/>
              <a:t>软件设计的出发点</a:t>
            </a:r>
            <a:endParaRPr lang="en-US" altLang="zh-CN"/>
          </a:p>
          <a:p>
            <a:pPr eaLnBrk="1" latinLnBrk="0" hangingPunct="1">
              <a:buNone/>
            </a:pPr>
            <a:endParaRPr lang="zh-CN" altLang="en-US"/>
          </a:p>
        </p:txBody>
      </p:sp>
      <p:sp>
        <p:nvSpPr>
          <p:cNvPr id="30723" name="Rectangle 4"/>
          <p:cNvSpPr>
            <a:spLocks/>
          </p:cNvSpPr>
          <p:nvPr/>
        </p:nvSpPr>
        <p:spPr>
          <a:xfrm>
            <a:off x="2268538" y="5516563"/>
            <a:ext cx="3660771" cy="457200"/>
          </a:xfrm>
          <a:prstGeom prst="rect">
            <a:avLst/>
          </a:prstGeom>
          <a:noFill/>
          <a:ln w="12700" cap="flat" cmpd="sng">
            <a:noFill/>
            <a:prstDash val="solid"/>
            <a:miter/>
          </a:ln>
        </p:spPr>
        <p:txBody>
          <a:bodyPr vert="horz" wrap="none" lIns="91440" tIns="45720" rIns="91440" bIns="45720" anchor="t" anchorCtr="0">
            <a:prstTxWarp prst="textNoShape">
              <a:avLst/>
            </a:prstTxWarp>
            <a:spAutoFit/>
          </a:bodyPr>
          <a:lstStyle/>
          <a:p>
            <a:pPr marL="0" indent="0" algn="ctr" eaLnBrk="0" latinLnBrk="0" hangingPunct="0">
              <a:lnSpc>
                <a:spcPct val="100000"/>
              </a:lnSpc>
              <a:spcBef>
                <a:spcPts val="0"/>
              </a:spcBef>
              <a:spcAft>
                <a:spcPts val="0"/>
              </a:spcAft>
              <a:buNone/>
            </a:pPr>
            <a:r>
              <a:rPr lang="en-US" altLang="zh-CN" sz="2400" u="none" strike="noStrike" kern="1200" cap="none" spc="0" baseline="0">
                <a:solidFill>
                  <a:srgbClr val="FF3300"/>
                </a:solidFill>
                <a:latin typeface="Tahoma" pitchFamily="2" charset="0"/>
                <a:ea typeface="楷体_GB2312" pitchFamily="49" charset="-122"/>
                <a:cs typeface="Tahoma" pitchFamily="2" charset="0"/>
              </a:rPr>
              <a:t>System = data + function</a:t>
            </a:r>
            <a:endParaRPr lang="zh-CN" altLang="en-US" sz="2400" u="none" strike="noStrike" kern="1200" cap="none" spc="0" baseline="0">
              <a:solidFill>
                <a:srgbClr val="FF3300"/>
              </a:solidFill>
              <a:latin typeface="Tahoma" pitchFamily="2" charset="0"/>
              <a:ea typeface="楷体_GB2312" pitchFamily="49" charset="-122"/>
              <a:cs typeface="Tahoma" pitchFamily="2" charset="0"/>
            </a:endParaRP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13</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9537594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p:nvPr>
        </p:nvSpPr>
        <p:spPr>
          <a:prstGeom prst="rect">
            <a:avLst/>
          </a:prstGeom>
        </p:spPr>
        <p:txBody>
          <a:bodyPr anchor="ctr" anchorCtr="0">
            <a:prstTxWarp prst="textNoShape">
              <a:avLst/>
            </a:prstTxWarp>
            <a:noAutofit/>
          </a:bodyPr>
          <a:lstStyle/>
          <a:p>
            <a:pPr eaLnBrk="1" latinLnBrk="0" hangingPunct="1"/>
            <a:r>
              <a:rPr lang="zh-CN" altLang="en-US"/>
              <a:t>数据流图的符号</a:t>
            </a:r>
          </a:p>
        </p:txBody>
      </p:sp>
      <p:sp>
        <p:nvSpPr>
          <p:cNvPr id="31746" name="Rectangle 3"/>
          <p:cNvSpPr>
            <a:spLocks noGrp="1"/>
          </p:cNvSpPr>
          <p:nvPr>
            <p:ph idx="1"/>
          </p:nvPr>
        </p:nvSpPr>
        <p:spPr>
          <a:prstGeom prst="rect">
            <a:avLst/>
          </a:prstGeom>
        </p:spPr>
        <p:txBody>
          <a:bodyPr>
            <a:prstTxWarp prst="textNoShape">
              <a:avLst/>
            </a:prstTxWarp>
            <a:noAutofit/>
          </a:bodyPr>
          <a:lstStyle/>
          <a:p>
            <a:pPr eaLnBrk="1" latinLnBrk="0" hangingPunct="1"/>
            <a:r>
              <a:rPr lang="zh-CN" altLang="en-US" sz="3200" b="1">
                <a:solidFill>
                  <a:srgbClr val="FF0000"/>
                </a:solidFill>
                <a:latin typeface="宋体" pitchFamily="2" charset="-122"/>
              </a:rPr>
              <a:t>源点和终点</a:t>
            </a:r>
          </a:p>
        </p:txBody>
      </p:sp>
      <p:sp>
        <p:nvSpPr>
          <p:cNvPr id="31747" name="Rectangle 4"/>
          <p:cNvSpPr>
            <a:spLocks/>
          </p:cNvSpPr>
          <p:nvPr/>
        </p:nvSpPr>
        <p:spPr>
          <a:xfrm>
            <a:off x="685800" y="1447800"/>
            <a:ext cx="7772400" cy="1066800"/>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342900" indent="-342900" algn="l">
              <a:lnSpc>
                <a:spcPct val="100000"/>
              </a:lnSpc>
              <a:spcBef>
                <a:spcPct val="20000"/>
              </a:spcBef>
              <a:spcAft>
                <a:spcPts val="0"/>
              </a:spcAft>
              <a:buNone/>
            </a:pPr>
            <a:endParaRPr lang="en-US" altLang="zh-CN" sz="2400" u="none" strike="noStrike" kern="1200" cap="none" spc="0" baseline="0">
              <a:solidFill>
                <a:srgbClr val="181A36"/>
              </a:solidFill>
              <a:latin typeface="Tahoma" pitchFamily="2" charset="0"/>
              <a:ea typeface="楷体_GB2312" pitchFamily="49" charset="-122"/>
              <a:cs typeface="Tahoma" pitchFamily="2" charset="0"/>
            </a:endParaRPr>
          </a:p>
          <a:p>
            <a:pPr marL="342900" indent="-342900" algn="l">
              <a:lnSpc>
                <a:spcPct val="100000"/>
              </a:lnSpc>
              <a:spcBef>
                <a:spcPct val="20000"/>
              </a:spcBef>
              <a:spcAft>
                <a:spcPts val="0"/>
              </a:spcAft>
              <a:buNone/>
            </a:pPr>
            <a:endParaRPr lang="zh-CN" altLang="en-US" sz="2400" u="none" strike="noStrike" kern="1200" cap="none" spc="0" baseline="0">
              <a:solidFill>
                <a:srgbClr val="181A36"/>
              </a:solidFill>
              <a:latin typeface="Tahoma" pitchFamily="2" charset="0"/>
              <a:ea typeface="楷体_GB2312" pitchFamily="49" charset="-122"/>
              <a:cs typeface="Tahoma" pitchFamily="2" charset="0"/>
            </a:endParaRPr>
          </a:p>
        </p:txBody>
      </p:sp>
      <p:sp>
        <p:nvSpPr>
          <p:cNvPr id="216085" name="Rectangle 21"/>
          <p:cNvSpPr>
            <a:spLocks/>
          </p:cNvSpPr>
          <p:nvPr/>
        </p:nvSpPr>
        <p:spPr>
          <a:xfrm>
            <a:off x="755650" y="1773238"/>
            <a:ext cx="3352800" cy="838200"/>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342900" indent="-342900" algn="l">
              <a:lnSpc>
                <a:spcPct val="100000"/>
              </a:lnSpc>
              <a:spcBef>
                <a:spcPct val="20000"/>
              </a:spcBef>
              <a:spcAft>
                <a:spcPts val="0"/>
              </a:spcAft>
              <a:buNone/>
            </a:pPr>
            <a:endParaRPr lang="zh-CN" altLang="en-US" sz="3200" b="1" u="none" strike="noStrike" kern="1200" cap="none" spc="0" baseline="0">
              <a:solidFill>
                <a:srgbClr val="FF0000"/>
              </a:solidFill>
              <a:latin typeface="宋体" pitchFamily="2" charset="-122"/>
              <a:ea typeface="宋体" pitchFamily="2" charset="-122"/>
              <a:cs typeface="Tahoma" pitchFamily="2" charset="0"/>
            </a:endParaRPr>
          </a:p>
        </p:txBody>
      </p:sp>
      <p:sp>
        <p:nvSpPr>
          <p:cNvPr id="216086" name="Text Box 22"/>
          <p:cNvSpPr txBox="1">
            <a:spLocks/>
          </p:cNvSpPr>
          <p:nvPr/>
        </p:nvSpPr>
        <p:spPr>
          <a:xfrm>
            <a:off x="1055688" y="3640138"/>
            <a:ext cx="7467600" cy="1066800"/>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也称外部实体、外部项，是软件系统外部环境中的实体。</a:t>
            </a:r>
            <a:endParaRPr lang="zh-CN" altLang="en-US" sz="3200" u="none" strike="noStrike" kern="1200" cap="none" spc="0" baseline="0">
              <a:latin typeface="仿宋_GB2312" pitchFamily="1" charset="-122"/>
              <a:ea typeface="仿宋_GB2312" pitchFamily="1" charset="-122"/>
              <a:cs typeface="Tahoma" pitchFamily="2" charset="0"/>
            </a:endParaRPr>
          </a:p>
        </p:txBody>
      </p:sp>
      <p:sp>
        <p:nvSpPr>
          <p:cNvPr id="216087" name="Rectangle 23"/>
          <p:cNvSpPr>
            <a:spLocks/>
          </p:cNvSpPr>
          <p:nvPr/>
        </p:nvSpPr>
        <p:spPr>
          <a:xfrm>
            <a:off x="4560888" y="2344738"/>
            <a:ext cx="1143000" cy="990600"/>
          </a:xfrm>
          <a:prstGeom prst="rect">
            <a:avLst/>
          </a:prstGeom>
          <a:noFill/>
          <a:ln w="9525"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仓库</a:t>
            </a:r>
            <a:endParaRPr lang="en-US" altLang="zh-CN" sz="2400" b="1" u="none" strike="noStrike" kern="1200" cap="none" spc="0" baseline="0">
              <a:latin typeface="仿宋_GB2312" pitchFamily="1" charset="-122"/>
              <a:ea typeface="仿宋_GB2312" pitchFamily="1" charset="-122"/>
              <a:cs typeface="Tahoma" pitchFamily="2" charset="0"/>
            </a:endParaRPr>
          </a:p>
          <a:p>
            <a:pPr marL="0" indent="0" algn="ctr"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管理员</a:t>
            </a:r>
          </a:p>
        </p:txBody>
      </p:sp>
      <p:sp>
        <p:nvSpPr>
          <p:cNvPr id="216088" name="AutoShape 24"/>
          <p:cNvSpPr>
            <a:spLocks/>
          </p:cNvSpPr>
          <p:nvPr/>
        </p:nvSpPr>
        <p:spPr>
          <a:xfrm>
            <a:off x="6694488" y="2344738"/>
            <a:ext cx="1143000" cy="990600"/>
          </a:xfrm>
          <a:prstGeom prst="cube">
            <a:avLst>
              <a:gd name="adj" fmla="val 25000"/>
            </a:avLst>
          </a:prstGeom>
          <a:noFill/>
          <a:ln w="9525"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zh-CN" altLang="en-US" sz="2000" b="1" u="none" strike="noStrike" kern="1200" cap="none" spc="0" baseline="0">
                <a:latin typeface="仿宋_GB2312" pitchFamily="1" charset="-122"/>
                <a:ea typeface="仿宋_GB2312" pitchFamily="1" charset="-122"/>
                <a:cs typeface="Tahoma" pitchFamily="2" charset="0"/>
              </a:rPr>
              <a:t>采购员</a:t>
            </a:r>
          </a:p>
        </p:txBody>
      </p:sp>
      <p:sp>
        <p:nvSpPr>
          <p:cNvPr id="216089" name="Text Box 25"/>
          <p:cNvSpPr txBox="1">
            <a:spLocks/>
          </p:cNvSpPr>
          <p:nvPr/>
        </p:nvSpPr>
        <p:spPr>
          <a:xfrm>
            <a:off x="1131888" y="5087938"/>
            <a:ext cx="5105400" cy="1311275"/>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3200" b="1" u="none" strike="noStrike" kern="1200" cap="none" spc="0" baseline="0" dirty="0">
                <a:latin typeface="仿宋_GB2312" pitchFamily="1" charset="-122"/>
                <a:ea typeface="仿宋_GB2312" pitchFamily="1" charset="-122"/>
                <a:cs typeface="Tahoma" pitchFamily="2" charset="0"/>
              </a:rPr>
              <a:t>源点：数据由哪</a:t>
            </a:r>
            <a:r>
              <a:rPr lang="zh-CN" altLang="en-US" sz="3200" b="1" u="none" strike="noStrike" kern="1200" cap="none" spc="0" baseline="0" dirty="0" smtClean="0">
                <a:latin typeface="仿宋_GB2312" pitchFamily="1" charset="-122"/>
                <a:ea typeface="仿宋_GB2312" pitchFamily="1" charset="-122"/>
                <a:cs typeface="Tahoma" pitchFamily="2" charset="0"/>
              </a:rPr>
              <a:t>发出</a:t>
            </a:r>
            <a:endParaRPr lang="en-US" altLang="zh-CN" sz="3200" u="none" strike="noStrike" kern="1200" cap="none" spc="0" baseline="0" dirty="0">
              <a:latin typeface="仿宋_GB2312" pitchFamily="1" charset="-122"/>
              <a:ea typeface="仿宋_GB2312" pitchFamily="1" charset="-122"/>
              <a:cs typeface="Tahoma" pitchFamily="2" charset="0"/>
            </a:endParaRPr>
          </a:p>
          <a:p>
            <a:pPr marL="0" indent="0" algn="l" eaLnBrk="0" latinLnBrk="0" hangingPunct="0">
              <a:lnSpc>
                <a:spcPct val="100000"/>
              </a:lnSpc>
              <a:spcBef>
                <a:spcPct val="50000"/>
              </a:spcBef>
              <a:spcAft>
                <a:spcPts val="0"/>
              </a:spcAft>
              <a:buNone/>
            </a:pPr>
            <a:r>
              <a:rPr lang="zh-CN" altLang="en-US" sz="3200" b="1" u="none" strike="noStrike" kern="1200" cap="none" spc="0" baseline="0" dirty="0">
                <a:latin typeface="仿宋_GB2312" pitchFamily="1" charset="-122"/>
                <a:ea typeface="仿宋_GB2312" pitchFamily="1" charset="-122"/>
                <a:cs typeface="Tahoma" pitchFamily="2" charset="0"/>
              </a:rPr>
              <a:t>终点：最终到哪</a:t>
            </a:r>
            <a:r>
              <a:rPr lang="zh-CN" altLang="en-US" sz="3200" b="1" u="none" strike="noStrike" kern="1200" cap="none" spc="0" baseline="0" dirty="0" smtClean="0">
                <a:latin typeface="仿宋_GB2312" pitchFamily="1" charset="-122"/>
                <a:ea typeface="仿宋_GB2312" pitchFamily="1" charset="-122"/>
                <a:cs typeface="Tahoma" pitchFamily="2" charset="0"/>
              </a:rPr>
              <a:t>去</a:t>
            </a:r>
            <a:r>
              <a:rPr lang="zh-CN" altLang="en-US" sz="3200" u="none" strike="noStrike" kern="1200" cap="none" spc="0" baseline="0" dirty="0" smtClean="0">
                <a:latin typeface="仿宋_GB2312" pitchFamily="1" charset="-122"/>
                <a:ea typeface="仿宋_GB2312" pitchFamily="1" charset="-122"/>
                <a:cs typeface="Tahoma" pitchFamily="2" charset="0"/>
              </a:rPr>
              <a:t> </a:t>
            </a:r>
            <a:endParaRPr lang="zh-CN" altLang="en-US" sz="3200" u="none" strike="noStrike" kern="1200" cap="none" spc="0" baseline="0" dirty="0">
              <a:latin typeface="仿宋_GB2312" pitchFamily="1" charset="-122"/>
              <a:ea typeface="仿宋_GB2312" pitchFamily="1" charset="-122"/>
              <a:cs typeface="Tahoma" pitchFamily="2" charset="0"/>
            </a:endParaRPr>
          </a:p>
        </p:txBody>
      </p:sp>
      <p:sp>
        <p:nvSpPr>
          <p:cNvPr id="216090" name="Text Box 26"/>
          <p:cNvSpPr txBox="1">
            <a:spLocks/>
          </p:cNvSpPr>
          <p:nvPr/>
        </p:nvSpPr>
        <p:spPr>
          <a:xfrm>
            <a:off x="5856288" y="2497138"/>
            <a:ext cx="609600" cy="519111"/>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2800" b="1" u="none" strike="noStrike" kern="1200" cap="none" spc="0" baseline="0">
                <a:latin typeface="仿宋_GB2312" pitchFamily="1" charset="-122"/>
                <a:ea typeface="仿宋_GB2312" pitchFamily="1" charset="-122"/>
                <a:cs typeface="Tahoma" pitchFamily="2" charset="0"/>
              </a:rPr>
              <a:t>或</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14</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9137151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p:nvPr>
        </p:nvSpPr>
        <p:spPr>
          <a:xfrm>
            <a:off x="468312" y="333375"/>
            <a:ext cx="8229600" cy="1100138"/>
          </a:xfrm>
          <a:prstGeom prst="rect">
            <a:avLst/>
          </a:prstGeom>
        </p:spPr>
        <p:txBody>
          <a:bodyPr anchor="ctr" anchorCtr="0">
            <a:prstTxWarp prst="textNoShape">
              <a:avLst/>
            </a:prstTxWarp>
            <a:noAutofit/>
          </a:bodyPr>
          <a:lstStyle/>
          <a:p>
            <a:pPr eaLnBrk="1" latinLnBrk="0" hangingPunct="1"/>
            <a:r>
              <a:rPr lang="zh-CN" altLang="en-US" dirty="0">
                <a:solidFill>
                  <a:srgbClr val="181A36"/>
                </a:solidFill>
              </a:rPr>
              <a:t>数据流图的符号</a:t>
            </a:r>
          </a:p>
        </p:txBody>
      </p:sp>
      <p:sp>
        <p:nvSpPr>
          <p:cNvPr id="32770" name="Rectangle 3"/>
          <p:cNvSpPr>
            <a:spLocks noGrp="1"/>
          </p:cNvSpPr>
          <p:nvPr>
            <p:ph idx="1"/>
          </p:nvPr>
        </p:nvSpPr>
        <p:spPr>
          <a:xfrm>
            <a:off x="395288" y="1738353"/>
            <a:ext cx="8229600" cy="4167187"/>
          </a:xfrm>
          <a:prstGeom prst="rect">
            <a:avLst/>
          </a:prstGeom>
        </p:spPr>
        <p:txBody>
          <a:bodyPr>
            <a:prstTxWarp prst="textNoShape">
              <a:avLst/>
            </a:prstTxWarp>
            <a:noAutofit/>
          </a:bodyPr>
          <a:lstStyle/>
          <a:p>
            <a:pPr eaLnBrk="1" latinLnBrk="0" hangingPunct="1"/>
            <a:r>
              <a:rPr lang="zh-CN" altLang="en-US" sz="3200" b="1" dirty="0">
                <a:solidFill>
                  <a:srgbClr val="FF0000"/>
                </a:solidFill>
                <a:latin typeface="宋体" pitchFamily="2" charset="-122"/>
              </a:rPr>
              <a:t>加工</a:t>
            </a:r>
            <a:r>
              <a:rPr lang="en-US" altLang="zh-CN" sz="3200" b="1" dirty="0">
                <a:solidFill>
                  <a:srgbClr val="FF0000"/>
                </a:solidFill>
                <a:latin typeface="宋体" pitchFamily="2" charset="-122"/>
              </a:rPr>
              <a:t>/</a:t>
            </a:r>
            <a:r>
              <a:rPr lang="zh-CN" altLang="en-US" sz="3200" b="1" dirty="0">
                <a:solidFill>
                  <a:srgbClr val="FF0000"/>
                </a:solidFill>
                <a:latin typeface="宋体" pitchFamily="2" charset="-122"/>
              </a:rPr>
              <a:t>处理</a:t>
            </a:r>
          </a:p>
        </p:txBody>
      </p:sp>
      <p:sp>
        <p:nvSpPr>
          <p:cNvPr id="32771" name="Text Box 5"/>
          <p:cNvSpPr txBox="1">
            <a:spLocks/>
          </p:cNvSpPr>
          <p:nvPr/>
        </p:nvSpPr>
        <p:spPr>
          <a:xfrm>
            <a:off x="3416300" y="3254384"/>
            <a:ext cx="914400" cy="587374"/>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zh-CN" altLang="en-US" sz="2400" b="1" u="none" strike="noStrike" kern="1200" cap="none" spc="0" baseline="0">
                <a:latin typeface="Times New Roman" charset="0"/>
                <a:ea typeface="宋体" pitchFamily="2" charset="-122"/>
                <a:cs typeface="Tahoma" pitchFamily="2" charset="0"/>
              </a:rPr>
              <a:t>或</a:t>
            </a:r>
          </a:p>
        </p:txBody>
      </p:sp>
      <p:sp>
        <p:nvSpPr>
          <p:cNvPr id="32772" name="AutoShape 6"/>
          <p:cNvSpPr>
            <a:spLocks/>
          </p:cNvSpPr>
          <p:nvPr/>
        </p:nvSpPr>
        <p:spPr>
          <a:xfrm>
            <a:off x="2349500" y="2949584"/>
            <a:ext cx="914400" cy="974724"/>
          </a:xfrm>
          <a:prstGeom prst="roundRect">
            <a:avLst>
              <a:gd name="adj" fmla="val 16666"/>
            </a:avLst>
          </a:prstGeom>
          <a:noFill/>
          <a:ln w="9525"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0" indent="0" algn="l">
              <a:lnSpc>
                <a:spcPct val="100000"/>
              </a:lnSpc>
              <a:spcBef>
                <a:spcPts val="0"/>
              </a:spcBef>
              <a:spcAft>
                <a:spcPts val="0"/>
              </a:spcAft>
              <a:buNone/>
            </a:pPr>
            <a:endParaRPr lang="zh-CN" altLang="en-US" sz="2400" u="none" strike="noStrike" kern="1200" cap="none" spc="0" baseline="0">
              <a:latin typeface="Arial" pitchFamily="34" charset="0"/>
              <a:ea typeface="宋体" pitchFamily="2" charset="-122"/>
              <a:cs typeface="Tahoma" pitchFamily="2" charset="0"/>
            </a:endParaRPr>
          </a:p>
        </p:txBody>
      </p:sp>
      <p:sp>
        <p:nvSpPr>
          <p:cNvPr id="32773" name="Oval 7"/>
          <p:cNvSpPr>
            <a:spLocks/>
          </p:cNvSpPr>
          <p:nvPr/>
        </p:nvSpPr>
        <p:spPr>
          <a:xfrm>
            <a:off x="4406900" y="2949584"/>
            <a:ext cx="1219200" cy="974724"/>
          </a:xfrm>
          <a:prstGeom prst="ellipse">
            <a:avLst/>
          </a:prstGeom>
          <a:noFill/>
          <a:ln w="9525"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0" indent="0" algn="l">
              <a:lnSpc>
                <a:spcPct val="100000"/>
              </a:lnSpc>
              <a:spcBef>
                <a:spcPts val="0"/>
              </a:spcBef>
              <a:spcAft>
                <a:spcPts val="0"/>
              </a:spcAft>
              <a:buNone/>
            </a:pPr>
            <a:endParaRPr lang="zh-CN" altLang="en-US" sz="2400" u="none" strike="noStrike" kern="1200" cap="none" spc="0" baseline="0">
              <a:latin typeface="Arial" pitchFamily="34" charset="0"/>
              <a:ea typeface="宋体" pitchFamily="2" charset="-122"/>
              <a:cs typeface="Tahoma" pitchFamily="2" charset="0"/>
            </a:endParaRPr>
          </a:p>
        </p:txBody>
      </p:sp>
      <p:sp>
        <p:nvSpPr>
          <p:cNvPr id="316424" name="Text Box 8"/>
          <p:cNvSpPr txBox="1">
            <a:spLocks/>
          </p:cNvSpPr>
          <p:nvPr/>
        </p:nvSpPr>
        <p:spPr>
          <a:xfrm>
            <a:off x="825500" y="4178300"/>
            <a:ext cx="1066800" cy="623888"/>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l" eaLnBrk="0" latinLnBrk="0" hangingPunct="0">
              <a:lnSpc>
                <a:spcPct val="100000"/>
              </a:lnSpc>
              <a:spcBef>
                <a:spcPts val="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例</a:t>
            </a:r>
            <a:r>
              <a:rPr lang="en-US" altLang="zh-CN" sz="3200" b="1" u="none" strike="noStrike" kern="1200" cap="none" spc="0" baseline="0">
                <a:latin typeface="仿宋_GB2312" pitchFamily="1" charset="-122"/>
                <a:ea typeface="仿宋_GB2312" pitchFamily="1" charset="-122"/>
                <a:cs typeface="Tahoma" pitchFamily="2" charset="0"/>
              </a:rPr>
              <a:t>:</a:t>
            </a:r>
            <a:endParaRPr lang="zh-CN" altLang="en-US" sz="3200" b="1" u="none" strike="noStrike" kern="1200" cap="none" spc="0" baseline="0">
              <a:latin typeface="仿宋_GB2312" pitchFamily="1" charset="-122"/>
              <a:ea typeface="仿宋_GB2312" pitchFamily="1" charset="-122"/>
              <a:cs typeface="Tahoma" pitchFamily="2" charset="0"/>
            </a:endParaRPr>
          </a:p>
        </p:txBody>
      </p:sp>
      <p:grpSp>
        <p:nvGrpSpPr>
          <p:cNvPr id="316425" name="Group 9"/>
          <p:cNvGrpSpPr>
            <a:grpSpLocks/>
          </p:cNvGrpSpPr>
          <p:nvPr/>
        </p:nvGrpSpPr>
        <p:grpSpPr>
          <a:xfrm>
            <a:off x="2273300" y="4102100"/>
            <a:ext cx="1066800" cy="1524000"/>
            <a:chOff x="2273300" y="4102100"/>
            <a:chExt cx="1066800" cy="1524000"/>
          </a:xfrm>
        </p:grpSpPr>
        <p:sp>
          <p:nvSpPr>
            <p:cNvPr id="32776" name="AutoShape 10"/>
            <p:cNvSpPr>
              <a:spLocks/>
            </p:cNvSpPr>
            <p:nvPr/>
          </p:nvSpPr>
          <p:spPr>
            <a:xfrm>
              <a:off x="2273300" y="4102100"/>
              <a:ext cx="1066800" cy="1524000"/>
            </a:xfrm>
            <a:prstGeom prst="roundRect">
              <a:avLst>
                <a:gd name="adj" fmla="val 16666"/>
              </a:avLst>
            </a:prstGeom>
            <a:noFill/>
            <a:ln w="9525"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457200" indent="-457200" algn="ctr" eaLnBrk="0" latinLnBrk="0" hangingPunct="0">
                <a:lnSpc>
                  <a:spcPct val="100000"/>
                </a:lnSpc>
                <a:spcBef>
                  <a:spcPts val="0"/>
                </a:spcBef>
                <a:spcAft>
                  <a:spcPts val="0"/>
                </a:spcAft>
                <a:buNone/>
              </a:pPr>
              <a:r>
                <a:rPr lang="en-US" altLang="zh-CN" sz="2400" b="1" u="none" strike="noStrike" kern="1200" cap="none" spc="0" baseline="0">
                  <a:latin typeface="仿宋_GB2312" pitchFamily="1" charset="-122"/>
                  <a:ea typeface="仿宋_GB2312" pitchFamily="1" charset="-122"/>
                  <a:cs typeface="Tahoma" pitchFamily="2" charset="0"/>
                </a:rPr>
                <a:t>5</a:t>
              </a:r>
            </a:p>
            <a:p>
              <a:pPr marL="457200" indent="-457200" algn="ctr"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打印</a:t>
              </a:r>
              <a:endParaRPr lang="en-US" altLang="zh-CN" sz="2400" b="1" u="none" strike="noStrike" kern="1200" cap="none" spc="0" baseline="0">
                <a:latin typeface="仿宋_GB2312" pitchFamily="1" charset="-122"/>
                <a:ea typeface="仿宋_GB2312" pitchFamily="1" charset="-122"/>
                <a:cs typeface="Tahoma" pitchFamily="2" charset="0"/>
              </a:endParaRPr>
            </a:p>
            <a:p>
              <a:pPr marL="457200" indent="-457200" algn="ctr"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报表 </a:t>
              </a:r>
            </a:p>
          </p:txBody>
        </p:sp>
        <p:sp>
          <p:nvSpPr>
            <p:cNvPr id="32777" name="Line 11"/>
            <p:cNvSpPr>
              <a:spLocks/>
            </p:cNvSpPr>
            <p:nvPr/>
          </p:nvSpPr>
          <p:spPr>
            <a:xfrm>
              <a:off x="2273300" y="4559300"/>
              <a:ext cx="1066800" cy="0"/>
            </a:xfrm>
            <a:prstGeom prst="line">
              <a:avLst/>
            </a:prstGeom>
            <a:ln w="9525" cap="flat" cmpd="sng">
              <a:solidFill>
                <a:schemeClr val="bg1"/>
              </a:solidFill>
              <a:prstDash val="solid"/>
              <a:round/>
              <a:headEnd type="none" w="med" len="med"/>
              <a:tailEnd type="none" w="med" len="med"/>
            </a:ln>
          </p:spPr>
        </p:sp>
      </p:grpSp>
      <p:grpSp>
        <p:nvGrpSpPr>
          <p:cNvPr id="316428" name="Group 12"/>
          <p:cNvGrpSpPr>
            <a:grpSpLocks/>
          </p:cNvGrpSpPr>
          <p:nvPr/>
        </p:nvGrpSpPr>
        <p:grpSpPr>
          <a:xfrm>
            <a:off x="4406900" y="4025900"/>
            <a:ext cx="1447800" cy="1524000"/>
            <a:chOff x="4406900" y="4025900"/>
            <a:chExt cx="1447800" cy="1524000"/>
          </a:xfrm>
        </p:grpSpPr>
        <p:sp>
          <p:nvSpPr>
            <p:cNvPr id="32779" name="Oval 13"/>
            <p:cNvSpPr>
              <a:spLocks/>
            </p:cNvSpPr>
            <p:nvPr/>
          </p:nvSpPr>
          <p:spPr>
            <a:xfrm>
              <a:off x="4406900" y="4025900"/>
              <a:ext cx="1447800" cy="1524000"/>
            </a:xfrm>
            <a:prstGeom prst="ellipse">
              <a:avLst/>
            </a:prstGeom>
            <a:noFill/>
            <a:ln w="9525"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457200" indent="-457200" algn="ctr" eaLnBrk="0" latinLnBrk="0" hangingPunct="0">
                <a:lnSpc>
                  <a:spcPct val="100000"/>
                </a:lnSpc>
                <a:spcBef>
                  <a:spcPts val="0"/>
                </a:spcBef>
                <a:spcAft>
                  <a:spcPts val="0"/>
                </a:spcAft>
                <a:buNone/>
              </a:pPr>
              <a:r>
                <a:rPr lang="en-US" altLang="zh-CN" sz="2400" b="1" u="none" strike="noStrike" kern="1200" cap="none" spc="0" baseline="0">
                  <a:latin typeface="仿宋_GB2312" pitchFamily="1" charset="-122"/>
                  <a:ea typeface="仿宋_GB2312" pitchFamily="1" charset="-122"/>
                  <a:cs typeface="Tahoma" pitchFamily="2" charset="0"/>
                </a:rPr>
                <a:t>1</a:t>
              </a:r>
            </a:p>
            <a:p>
              <a:pPr marL="457200" indent="-457200" algn="ctr"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更新</a:t>
              </a:r>
              <a:endParaRPr lang="en-US" altLang="zh-CN" sz="2400" b="1" u="none" strike="noStrike" kern="1200" cap="none" spc="0" baseline="0">
                <a:latin typeface="仿宋_GB2312" pitchFamily="1" charset="-122"/>
                <a:ea typeface="仿宋_GB2312" pitchFamily="1" charset="-122"/>
                <a:cs typeface="Tahoma" pitchFamily="2" charset="0"/>
              </a:endParaRPr>
            </a:p>
            <a:p>
              <a:pPr marL="457200" indent="-457200" algn="ctr"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库存</a:t>
              </a:r>
            </a:p>
          </p:txBody>
        </p:sp>
        <p:sp>
          <p:nvSpPr>
            <p:cNvPr id="32780" name="Line 14"/>
            <p:cNvSpPr>
              <a:spLocks/>
            </p:cNvSpPr>
            <p:nvPr/>
          </p:nvSpPr>
          <p:spPr>
            <a:xfrm>
              <a:off x="4406900" y="4635500"/>
              <a:ext cx="1447800" cy="0"/>
            </a:xfrm>
            <a:prstGeom prst="line">
              <a:avLst/>
            </a:prstGeom>
            <a:ln w="9525" cap="flat" cmpd="sng">
              <a:solidFill>
                <a:schemeClr val="bg1"/>
              </a:solidFill>
              <a:prstDash val="solid"/>
              <a:round/>
              <a:headEnd type="none" w="med" len="med"/>
              <a:tailEnd type="none" w="med" len="med"/>
            </a:ln>
          </p:spPr>
        </p:sp>
      </p:grpSp>
      <p:sp>
        <p:nvSpPr>
          <p:cNvPr id="316431" name="Rectangle 15"/>
          <p:cNvSpPr>
            <a:spLocks/>
          </p:cNvSpPr>
          <p:nvPr/>
        </p:nvSpPr>
        <p:spPr>
          <a:xfrm>
            <a:off x="825500" y="2403467"/>
            <a:ext cx="6934200" cy="530225"/>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a:lnSpc>
                <a:spcPct val="90000"/>
              </a:lnSpc>
              <a:spcBef>
                <a:spcPct val="20000"/>
              </a:spcBef>
              <a:spcAft>
                <a:spcPts val="0"/>
              </a:spcAft>
              <a:buNone/>
            </a:pPr>
            <a:r>
              <a:rPr lang="zh-CN" altLang="en-US" sz="3200" b="1" u="none" strike="noStrike" kern="1200" cap="none" spc="0" baseline="0" dirty="0">
                <a:latin typeface="Times New Roman" charset="0"/>
                <a:ea typeface="仿宋_GB2312" pitchFamily="1" charset="-122"/>
                <a:cs typeface="Tahoma" pitchFamily="2" charset="0"/>
              </a:rPr>
              <a:t>对数据流进行某些操作或变换。</a:t>
            </a:r>
          </a:p>
        </p:txBody>
      </p:sp>
      <p:sp>
        <p:nvSpPr>
          <p:cNvPr id="316432" name="Rectangle 16"/>
          <p:cNvSpPr>
            <a:spLocks/>
          </p:cNvSpPr>
          <p:nvPr/>
        </p:nvSpPr>
        <p:spPr>
          <a:xfrm>
            <a:off x="596900" y="6007100"/>
            <a:ext cx="7848600" cy="579437"/>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ctr" eaLnBrk="0" latinLnBrk="0" hangingPunct="0">
              <a:lnSpc>
                <a:spcPct val="100000"/>
              </a:lnSpc>
              <a:spcBef>
                <a:spcPts val="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名字通常由</a:t>
            </a: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及物动词</a:t>
            </a:r>
            <a:r>
              <a:rPr lang="en-US" altLang="zh-CN" sz="3200" b="1" u="none" strike="noStrike" kern="1200" cap="none" spc="0" baseline="0">
                <a:latin typeface="仿宋_GB2312" pitchFamily="1" charset="-122"/>
                <a:ea typeface="仿宋_GB2312" pitchFamily="1" charset="-122"/>
                <a:cs typeface="Tahoma" pitchFamily="2" charset="0"/>
              </a:rPr>
              <a:t>+</a:t>
            </a: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宾语</a:t>
            </a:r>
            <a:r>
              <a:rPr lang="zh-CN" altLang="en-US" sz="3200" b="1" u="none" strike="noStrike" kern="1200" cap="none" spc="0" baseline="0">
                <a:latin typeface="仿宋_GB2312" pitchFamily="1" charset="-122"/>
                <a:ea typeface="仿宋_GB2312" pitchFamily="1" charset="-122"/>
                <a:cs typeface="Tahoma" pitchFamily="2" charset="0"/>
              </a:rPr>
              <a:t>的形式给出。</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15</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475511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a:prstGeom prst="rect">
            <a:avLst/>
          </a:prstGeom>
        </p:spPr>
        <p:txBody>
          <a:bodyPr anchor="ctr" anchorCtr="0">
            <a:prstTxWarp prst="textNoShape">
              <a:avLst/>
            </a:prstTxWarp>
            <a:noAutofit/>
          </a:bodyPr>
          <a:lstStyle/>
          <a:p>
            <a:pPr eaLnBrk="1" latinLnBrk="0" hangingPunct="1"/>
            <a:r>
              <a:rPr lang="zh-CN" altLang="en-US">
                <a:solidFill>
                  <a:srgbClr val="181A36"/>
                </a:solidFill>
              </a:rPr>
              <a:t>数据流图的符号</a:t>
            </a:r>
          </a:p>
        </p:txBody>
      </p:sp>
      <p:sp>
        <p:nvSpPr>
          <p:cNvPr id="33794" name="Rectangle 3"/>
          <p:cNvSpPr>
            <a:spLocks noGrp="1"/>
          </p:cNvSpPr>
          <p:nvPr>
            <p:ph idx="1"/>
          </p:nvPr>
        </p:nvSpPr>
        <p:spPr>
          <a:prstGeom prst="rect">
            <a:avLst/>
          </a:prstGeom>
        </p:spPr>
        <p:txBody>
          <a:bodyPr>
            <a:prstTxWarp prst="textNoShape">
              <a:avLst/>
            </a:prstTxWarp>
            <a:noAutofit/>
          </a:bodyPr>
          <a:lstStyle/>
          <a:p>
            <a:pPr eaLnBrk="1" latinLnBrk="0" hangingPunct="1"/>
            <a:r>
              <a:rPr lang="zh-CN" altLang="en-US" sz="3200" b="1">
                <a:solidFill>
                  <a:srgbClr val="FF0000"/>
                </a:solidFill>
                <a:latin typeface="宋体" pitchFamily="2" charset="-122"/>
              </a:rPr>
              <a:t>数据存储</a:t>
            </a:r>
          </a:p>
        </p:txBody>
      </p:sp>
      <p:sp>
        <p:nvSpPr>
          <p:cNvPr id="317445" name="Rectangle 5"/>
          <p:cNvSpPr>
            <a:spLocks/>
          </p:cNvSpPr>
          <p:nvPr/>
        </p:nvSpPr>
        <p:spPr>
          <a:xfrm>
            <a:off x="755650" y="2492375"/>
            <a:ext cx="8077200" cy="968375"/>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a:lnSpc>
                <a:spcPct val="90000"/>
              </a:lnSpc>
              <a:spcBef>
                <a:spcPct val="20000"/>
              </a:spcBef>
              <a:spcAft>
                <a:spcPts val="0"/>
              </a:spcAft>
              <a:buNone/>
            </a:pPr>
            <a:r>
              <a:rPr lang="zh-CN" altLang="en-US" sz="3200" b="1" u="none" strike="noStrike" kern="1200" cap="none" spc="0" baseline="0">
                <a:latin typeface="Times New Roman" charset="0"/>
                <a:ea typeface="楷体_GB2312" pitchFamily="49" charset="-122"/>
                <a:cs typeface="Tahoma" pitchFamily="2" charset="0"/>
              </a:rPr>
              <a:t>        </a:t>
            </a:r>
            <a:r>
              <a:rPr lang="zh-CN" altLang="en-US" sz="3200" b="1" u="none" strike="noStrike" kern="1200" cap="none" spc="0" baseline="0">
                <a:latin typeface="仿宋_GB2312" pitchFamily="1" charset="-122"/>
                <a:ea typeface="仿宋_GB2312" pitchFamily="1" charset="-122"/>
                <a:cs typeface="Tahoma" pitchFamily="2" charset="0"/>
              </a:rPr>
              <a:t>代表静止状态的数据，可以是数据文件或任何形式的数据组织。 </a:t>
            </a:r>
          </a:p>
        </p:txBody>
      </p:sp>
      <p:sp>
        <p:nvSpPr>
          <p:cNvPr id="33796" name="Line 7"/>
          <p:cNvSpPr>
            <a:spLocks/>
          </p:cNvSpPr>
          <p:nvPr/>
        </p:nvSpPr>
        <p:spPr>
          <a:xfrm>
            <a:off x="1908175" y="3576638"/>
            <a:ext cx="1312863" cy="3175"/>
          </a:xfrm>
          <a:prstGeom prst="line">
            <a:avLst/>
          </a:prstGeom>
          <a:ln w="9525" cap="flat" cmpd="sng">
            <a:solidFill>
              <a:schemeClr val="tx1"/>
            </a:solidFill>
            <a:prstDash val="solid"/>
            <a:round/>
            <a:headEnd type="none" w="med" len="med"/>
            <a:tailEnd type="none" w="med" len="med"/>
          </a:ln>
        </p:spPr>
      </p:sp>
      <p:sp>
        <p:nvSpPr>
          <p:cNvPr id="33797" name="Line 8"/>
          <p:cNvSpPr>
            <a:spLocks/>
          </p:cNvSpPr>
          <p:nvPr/>
        </p:nvSpPr>
        <p:spPr>
          <a:xfrm>
            <a:off x="1908175" y="3576638"/>
            <a:ext cx="0" cy="533400"/>
          </a:xfrm>
          <a:prstGeom prst="line">
            <a:avLst/>
          </a:prstGeom>
          <a:ln w="9525" cap="flat" cmpd="sng">
            <a:solidFill>
              <a:schemeClr val="tx1"/>
            </a:solidFill>
            <a:prstDash val="solid"/>
            <a:round/>
            <a:headEnd type="none" w="med" len="med"/>
            <a:tailEnd type="none" w="med" len="med"/>
          </a:ln>
        </p:spPr>
      </p:sp>
      <p:sp>
        <p:nvSpPr>
          <p:cNvPr id="33798" name="Line 9"/>
          <p:cNvSpPr>
            <a:spLocks/>
          </p:cNvSpPr>
          <p:nvPr/>
        </p:nvSpPr>
        <p:spPr>
          <a:xfrm>
            <a:off x="1908175" y="4110038"/>
            <a:ext cx="1312863" cy="3175"/>
          </a:xfrm>
          <a:prstGeom prst="line">
            <a:avLst/>
          </a:prstGeom>
          <a:ln w="9525" cap="flat" cmpd="sng">
            <a:solidFill>
              <a:schemeClr val="tx1"/>
            </a:solidFill>
            <a:prstDash val="solid"/>
            <a:round/>
            <a:headEnd type="none" w="med" len="med"/>
            <a:tailEnd type="none" w="med" len="med"/>
          </a:ln>
        </p:spPr>
      </p:sp>
      <p:sp>
        <p:nvSpPr>
          <p:cNvPr id="33799" name="Line 10"/>
          <p:cNvSpPr>
            <a:spLocks/>
          </p:cNvSpPr>
          <p:nvPr/>
        </p:nvSpPr>
        <p:spPr>
          <a:xfrm>
            <a:off x="4873625" y="3729038"/>
            <a:ext cx="1530350" cy="3175"/>
          </a:xfrm>
          <a:prstGeom prst="line">
            <a:avLst/>
          </a:prstGeom>
          <a:ln w="9525" cap="flat" cmpd="sng">
            <a:solidFill>
              <a:schemeClr val="tx1"/>
            </a:solidFill>
            <a:prstDash val="solid"/>
            <a:round/>
            <a:headEnd type="none" w="med" len="med"/>
            <a:tailEnd type="none" w="med" len="med"/>
          </a:ln>
        </p:spPr>
      </p:sp>
      <p:sp>
        <p:nvSpPr>
          <p:cNvPr id="33800" name="Line 11"/>
          <p:cNvSpPr>
            <a:spLocks/>
          </p:cNvSpPr>
          <p:nvPr/>
        </p:nvSpPr>
        <p:spPr>
          <a:xfrm>
            <a:off x="4873625" y="3957638"/>
            <a:ext cx="1530350" cy="3175"/>
          </a:xfrm>
          <a:prstGeom prst="line">
            <a:avLst/>
          </a:prstGeom>
          <a:ln w="9525" cap="flat" cmpd="sng">
            <a:solidFill>
              <a:schemeClr val="tx1"/>
            </a:solidFill>
            <a:prstDash val="solid"/>
            <a:round/>
            <a:headEnd type="none" w="med" len="med"/>
            <a:tailEnd type="none" w="med" len="med"/>
          </a:ln>
        </p:spPr>
      </p:sp>
      <p:sp>
        <p:nvSpPr>
          <p:cNvPr id="33801" name="Text Box 12"/>
          <p:cNvSpPr txBox="1">
            <a:spLocks/>
          </p:cNvSpPr>
          <p:nvPr/>
        </p:nvSpPr>
        <p:spPr>
          <a:xfrm>
            <a:off x="3671888" y="3500438"/>
            <a:ext cx="655637" cy="685800"/>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800" b="1" u="none" strike="noStrike" kern="1200" cap="none" spc="0" baseline="0">
                <a:latin typeface="Times New Roman" charset="0"/>
                <a:ea typeface="宋体" pitchFamily="2" charset="-122"/>
                <a:cs typeface="Tahoma" pitchFamily="2" charset="0"/>
              </a:rPr>
              <a:t>或</a:t>
            </a:r>
          </a:p>
        </p:txBody>
      </p:sp>
      <p:sp>
        <p:nvSpPr>
          <p:cNvPr id="33802" name="Line 15"/>
          <p:cNvSpPr>
            <a:spLocks/>
          </p:cNvSpPr>
          <p:nvPr/>
        </p:nvSpPr>
        <p:spPr>
          <a:xfrm>
            <a:off x="3492500" y="5084763"/>
            <a:ext cx="0" cy="533400"/>
          </a:xfrm>
          <a:prstGeom prst="line">
            <a:avLst/>
          </a:prstGeom>
          <a:ln w="9525" cap="flat" cmpd="sng">
            <a:solidFill>
              <a:schemeClr val="tx1"/>
            </a:solidFill>
            <a:prstDash val="solid"/>
            <a:round/>
            <a:headEnd type="none" w="med" len="med"/>
            <a:tailEnd type="none" w="med" len="med"/>
          </a:ln>
        </p:spPr>
      </p:sp>
      <p:sp>
        <p:nvSpPr>
          <p:cNvPr id="33803" name="Line 16"/>
          <p:cNvSpPr>
            <a:spLocks/>
          </p:cNvSpPr>
          <p:nvPr/>
        </p:nvSpPr>
        <p:spPr>
          <a:xfrm>
            <a:off x="3813175" y="5676900"/>
            <a:ext cx="0" cy="838200"/>
          </a:xfrm>
          <a:prstGeom prst="line">
            <a:avLst/>
          </a:prstGeom>
          <a:ln w="9525" cap="flat" cmpd="sng">
            <a:solidFill>
              <a:schemeClr val="tx1"/>
            </a:solidFill>
            <a:prstDash val="solid"/>
            <a:round/>
            <a:headEnd type="triangle" w="med" len="med"/>
            <a:tailEnd type="triangle" w="med" len="med"/>
          </a:ln>
        </p:spPr>
      </p:sp>
      <p:sp>
        <p:nvSpPr>
          <p:cNvPr id="33804" name="Text Box 18"/>
          <p:cNvSpPr txBox="1">
            <a:spLocks/>
          </p:cNvSpPr>
          <p:nvPr/>
        </p:nvSpPr>
        <p:spPr>
          <a:xfrm>
            <a:off x="1450975" y="4948238"/>
            <a:ext cx="1066800" cy="579437"/>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3200" b="1" u="none" strike="noStrike" kern="1200" cap="none" spc="0" baseline="0">
                <a:latin typeface="Arial" pitchFamily="34" charset="0"/>
                <a:ea typeface="仿宋_GB2312" pitchFamily="1" charset="-122"/>
                <a:cs typeface="Tahoma" pitchFamily="2" charset="0"/>
              </a:rPr>
              <a:t>例：</a:t>
            </a:r>
          </a:p>
        </p:txBody>
      </p:sp>
      <p:sp>
        <p:nvSpPr>
          <p:cNvPr id="33805" name="Line 20"/>
          <p:cNvSpPr>
            <a:spLocks/>
          </p:cNvSpPr>
          <p:nvPr/>
        </p:nvSpPr>
        <p:spPr>
          <a:xfrm>
            <a:off x="2916238" y="5084763"/>
            <a:ext cx="2447925" cy="0"/>
          </a:xfrm>
          <a:prstGeom prst="line">
            <a:avLst/>
          </a:prstGeom>
          <a:ln w="9525" cap="flat" cmpd="sng">
            <a:solidFill>
              <a:schemeClr val="tx1"/>
            </a:solidFill>
            <a:prstDash val="solid"/>
            <a:round/>
            <a:headEnd type="none" w="med" len="med"/>
            <a:tailEnd type="none" w="med" len="med"/>
          </a:ln>
        </p:spPr>
      </p:sp>
      <p:sp>
        <p:nvSpPr>
          <p:cNvPr id="33806" name="Line 21"/>
          <p:cNvSpPr>
            <a:spLocks/>
          </p:cNvSpPr>
          <p:nvPr/>
        </p:nvSpPr>
        <p:spPr>
          <a:xfrm>
            <a:off x="2916238" y="5084763"/>
            <a:ext cx="0" cy="533400"/>
          </a:xfrm>
          <a:prstGeom prst="line">
            <a:avLst/>
          </a:prstGeom>
          <a:ln w="9525" cap="flat" cmpd="sng">
            <a:solidFill>
              <a:schemeClr val="tx1"/>
            </a:solidFill>
            <a:prstDash val="solid"/>
            <a:round/>
            <a:headEnd type="none" w="med" len="med"/>
            <a:tailEnd type="none" w="med" len="med"/>
          </a:ln>
        </p:spPr>
      </p:sp>
      <p:sp>
        <p:nvSpPr>
          <p:cNvPr id="33807" name="Line 22"/>
          <p:cNvSpPr>
            <a:spLocks/>
          </p:cNvSpPr>
          <p:nvPr/>
        </p:nvSpPr>
        <p:spPr>
          <a:xfrm flipV="1">
            <a:off x="2916238" y="5589588"/>
            <a:ext cx="2519361" cy="28575"/>
          </a:xfrm>
          <a:prstGeom prst="line">
            <a:avLst/>
          </a:prstGeom>
          <a:ln w="9525" cap="flat" cmpd="sng">
            <a:solidFill>
              <a:schemeClr val="tx1"/>
            </a:solidFill>
            <a:prstDash val="solid"/>
            <a:round/>
            <a:headEnd type="none" w="med" len="med"/>
            <a:tailEnd type="none" w="med" len="med"/>
          </a:ln>
        </p:spPr>
      </p:sp>
      <p:sp>
        <p:nvSpPr>
          <p:cNvPr id="33808" name="Rectangle 23"/>
          <p:cNvSpPr>
            <a:spLocks/>
          </p:cNvSpPr>
          <p:nvPr/>
        </p:nvSpPr>
        <p:spPr>
          <a:xfrm>
            <a:off x="2987675" y="5157788"/>
            <a:ext cx="476250" cy="366710"/>
          </a:xfrm>
          <a:prstGeom prst="rect">
            <a:avLst/>
          </a:prstGeom>
          <a:noFill/>
          <a:ln w="9525" cap="flat" cmpd="sng">
            <a:noFill/>
            <a:prstDash val="solid"/>
            <a:miter/>
          </a:ln>
        </p:spPr>
        <p:txBody>
          <a:bodyPr vert="horz" wrap="none" lIns="91440" tIns="45720" rIns="91440" bIns="45720" anchor="t" anchorCtr="0">
            <a:prstTxWarp prst="textNoShape">
              <a:avLst/>
            </a:prstTxWarp>
            <a:spAutoFit/>
          </a:bodyPr>
          <a:lstStyle/>
          <a:p>
            <a:pPr marL="0" indent="0" algn="l">
              <a:lnSpc>
                <a:spcPct val="100000"/>
              </a:lnSpc>
              <a:spcBef>
                <a:spcPts val="0"/>
              </a:spcBef>
              <a:spcAft>
                <a:spcPts val="0"/>
              </a:spcAft>
              <a:buNone/>
            </a:pPr>
            <a:r>
              <a:rPr lang="en-US" altLang="zh-CN" sz="2400" b="1" u="none" strike="noStrike" kern="1200" cap="none" spc="0" baseline="0">
                <a:latin typeface="Arial" pitchFamily="34" charset="0"/>
                <a:ea typeface="宋体" pitchFamily="2" charset="-122"/>
                <a:cs typeface="Tahoma" pitchFamily="2" charset="0"/>
              </a:rPr>
              <a:t>D1</a:t>
            </a:r>
            <a:endParaRPr lang="zh-CN" altLang="en-US" sz="2400" b="1" u="none" strike="noStrike" kern="1200" cap="none" spc="0" baseline="0">
              <a:latin typeface="Arial" pitchFamily="34" charset="0"/>
              <a:ea typeface="宋体" pitchFamily="2" charset="-122"/>
              <a:cs typeface="Tahoma" pitchFamily="2" charset="0"/>
            </a:endParaRPr>
          </a:p>
        </p:txBody>
      </p:sp>
      <p:sp>
        <p:nvSpPr>
          <p:cNvPr id="33809" name="Rectangle 24"/>
          <p:cNvSpPr>
            <a:spLocks/>
          </p:cNvSpPr>
          <p:nvPr/>
        </p:nvSpPr>
        <p:spPr>
          <a:xfrm>
            <a:off x="3924300" y="5157788"/>
            <a:ext cx="803425" cy="461664"/>
          </a:xfrm>
          <a:prstGeom prst="rect">
            <a:avLst/>
          </a:prstGeom>
          <a:noFill/>
          <a:ln w="9525" cap="flat" cmpd="sng">
            <a:noFill/>
            <a:prstDash val="solid"/>
            <a:miter/>
          </a:ln>
        </p:spPr>
        <p:txBody>
          <a:bodyPr vert="horz" wrap="none" lIns="91440" tIns="45720" rIns="91440" bIns="45720" anchor="t" anchorCtr="0">
            <a:prstTxWarp prst="textNoShape">
              <a:avLst/>
            </a:prstTxWarp>
            <a:spAutoFit/>
          </a:bodyPr>
          <a:lstStyle/>
          <a:p>
            <a:pPr marL="0" indent="0" algn="l">
              <a:lnSpc>
                <a:spcPct val="100000"/>
              </a:lnSpc>
              <a:spcBef>
                <a:spcPts val="0"/>
              </a:spcBef>
              <a:spcAft>
                <a:spcPts val="0"/>
              </a:spcAft>
              <a:buNone/>
            </a:pPr>
            <a:r>
              <a:rPr lang="zh-CN" altLang="en-US" sz="2400" b="1" u="none" strike="noStrike" kern="1200" cap="none" spc="0" baseline="0">
                <a:latin typeface="Arial" pitchFamily="34" charset="0"/>
                <a:ea typeface="宋体" pitchFamily="2" charset="-122"/>
                <a:cs typeface="Tahoma" pitchFamily="2" charset="0"/>
              </a:rPr>
              <a:t>员工</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16</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6049711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p:nvPr>
        </p:nvSpPr>
        <p:spPr>
          <a:prstGeom prst="rect">
            <a:avLst/>
          </a:prstGeom>
        </p:spPr>
        <p:txBody>
          <a:bodyPr anchor="ctr" anchorCtr="0">
            <a:prstTxWarp prst="textNoShape">
              <a:avLst/>
            </a:prstTxWarp>
            <a:noAutofit/>
          </a:bodyPr>
          <a:lstStyle/>
          <a:p>
            <a:pPr eaLnBrk="1" latinLnBrk="0" hangingPunct="1"/>
            <a:r>
              <a:rPr lang="zh-CN" altLang="en-US">
                <a:solidFill>
                  <a:srgbClr val="181A36"/>
                </a:solidFill>
              </a:rPr>
              <a:t>数据流图的符号</a:t>
            </a:r>
          </a:p>
        </p:txBody>
      </p:sp>
      <p:sp>
        <p:nvSpPr>
          <p:cNvPr id="34818" name="Rectangle 3"/>
          <p:cNvSpPr>
            <a:spLocks noGrp="1"/>
          </p:cNvSpPr>
          <p:nvPr>
            <p:ph idx="1"/>
          </p:nvPr>
        </p:nvSpPr>
        <p:spPr>
          <a:prstGeom prst="rect">
            <a:avLst/>
          </a:prstGeom>
        </p:spPr>
        <p:txBody>
          <a:bodyPr>
            <a:prstTxWarp prst="textNoShape">
              <a:avLst/>
            </a:prstTxWarp>
            <a:noAutofit/>
          </a:bodyPr>
          <a:lstStyle/>
          <a:p>
            <a:pPr eaLnBrk="1" latinLnBrk="0" hangingPunct="1"/>
            <a:r>
              <a:rPr lang="zh-CN" altLang="en-US" sz="3200" b="1">
                <a:solidFill>
                  <a:srgbClr val="FF0000"/>
                </a:solidFill>
                <a:latin typeface="宋体" pitchFamily="2" charset="-122"/>
              </a:rPr>
              <a:t>数据流</a:t>
            </a:r>
          </a:p>
        </p:txBody>
      </p:sp>
      <p:sp>
        <p:nvSpPr>
          <p:cNvPr id="318468" name="Line 4"/>
          <p:cNvSpPr>
            <a:spLocks/>
          </p:cNvSpPr>
          <p:nvPr/>
        </p:nvSpPr>
        <p:spPr>
          <a:xfrm flipV="1">
            <a:off x="1441450" y="4365625"/>
            <a:ext cx="1258888" cy="0"/>
          </a:xfrm>
          <a:prstGeom prst="line">
            <a:avLst/>
          </a:prstGeom>
          <a:ln w="9525" cap="flat" cmpd="sng">
            <a:solidFill>
              <a:schemeClr val="tx1"/>
            </a:solidFill>
            <a:prstDash val="solid"/>
            <a:round/>
            <a:headEnd type="none" w="med" len="med"/>
            <a:tailEnd type="triangle" w="med" len="med"/>
          </a:ln>
        </p:spPr>
      </p:sp>
      <p:grpSp>
        <p:nvGrpSpPr>
          <p:cNvPr id="318469" name="Group 5"/>
          <p:cNvGrpSpPr>
            <a:grpSpLocks/>
          </p:cNvGrpSpPr>
          <p:nvPr/>
        </p:nvGrpSpPr>
        <p:grpSpPr>
          <a:xfrm>
            <a:off x="4108450" y="4021138"/>
            <a:ext cx="2438400" cy="609600"/>
            <a:chOff x="4108450" y="4021138"/>
            <a:chExt cx="2438400" cy="609600"/>
          </a:xfrm>
        </p:grpSpPr>
        <p:sp>
          <p:nvSpPr>
            <p:cNvPr id="34821" name="Line 6"/>
            <p:cNvSpPr>
              <a:spLocks/>
            </p:cNvSpPr>
            <p:nvPr/>
          </p:nvSpPr>
          <p:spPr>
            <a:xfrm>
              <a:off x="5251450" y="4478338"/>
              <a:ext cx="1295400" cy="0"/>
            </a:xfrm>
            <a:prstGeom prst="line">
              <a:avLst/>
            </a:prstGeom>
            <a:ln w="9525" cap="flat" cmpd="sng">
              <a:solidFill>
                <a:schemeClr val="bg1"/>
              </a:solidFill>
              <a:prstDash val="solid"/>
              <a:round/>
              <a:headEnd type="none" w="med" len="med"/>
              <a:tailEnd type="triangle" w="med" len="med"/>
            </a:ln>
          </p:spPr>
        </p:sp>
        <p:sp>
          <p:nvSpPr>
            <p:cNvPr id="34822" name="Text Box 7"/>
            <p:cNvSpPr txBox="1">
              <a:spLocks/>
            </p:cNvSpPr>
            <p:nvPr/>
          </p:nvSpPr>
          <p:spPr>
            <a:xfrm>
              <a:off x="4108450" y="4021138"/>
              <a:ext cx="914399" cy="609600"/>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例如</a:t>
              </a:r>
            </a:p>
          </p:txBody>
        </p:sp>
        <p:sp>
          <p:nvSpPr>
            <p:cNvPr id="34823" name="Text Box 8"/>
            <p:cNvSpPr txBox="1">
              <a:spLocks/>
            </p:cNvSpPr>
            <p:nvPr/>
          </p:nvSpPr>
          <p:spPr>
            <a:xfrm>
              <a:off x="5327650" y="4021138"/>
              <a:ext cx="990600" cy="457200"/>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商品</a:t>
              </a:r>
            </a:p>
          </p:txBody>
        </p:sp>
      </p:grpSp>
      <p:sp>
        <p:nvSpPr>
          <p:cNvPr id="318473" name="Text Box 9"/>
          <p:cNvSpPr txBox="1">
            <a:spLocks/>
          </p:cNvSpPr>
          <p:nvPr/>
        </p:nvSpPr>
        <p:spPr>
          <a:xfrm>
            <a:off x="831850" y="5926138"/>
            <a:ext cx="6019800" cy="579436"/>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注意：数据流不是控制流。</a:t>
            </a:r>
          </a:p>
        </p:txBody>
      </p:sp>
      <p:sp>
        <p:nvSpPr>
          <p:cNvPr id="318474" name="Rectangle 10"/>
          <p:cNvSpPr>
            <a:spLocks/>
          </p:cNvSpPr>
          <p:nvPr/>
        </p:nvSpPr>
        <p:spPr>
          <a:xfrm>
            <a:off x="755650" y="2420938"/>
            <a:ext cx="7239000" cy="1260474"/>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a:lnSpc>
                <a:spcPct val="120000"/>
              </a:lnSpc>
              <a:spcBef>
                <a:spcPct val="2000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    代表流动的数据，由一组成分固定的数据项组成。 </a:t>
            </a:r>
          </a:p>
        </p:txBody>
      </p:sp>
      <p:sp>
        <p:nvSpPr>
          <p:cNvPr id="318475" name="Rectangle 11"/>
          <p:cNvSpPr>
            <a:spLocks/>
          </p:cNvSpPr>
          <p:nvPr/>
        </p:nvSpPr>
        <p:spPr>
          <a:xfrm>
            <a:off x="825500" y="5164138"/>
            <a:ext cx="6711950" cy="579436"/>
          </a:xfrm>
          <a:prstGeom prst="rect">
            <a:avLst/>
          </a:prstGeom>
          <a:noFill/>
          <a:ln w="9525" cap="flat" cmpd="sng">
            <a:noFill/>
            <a:prstDash val="solid"/>
            <a:miter/>
          </a:ln>
        </p:spPr>
        <p:txBody>
          <a:bodyPr vert="horz" wrap="none" lIns="91440" tIns="45720" rIns="91440" bIns="45720" anchor="t" anchorCtr="0">
            <a:prstTxWarp prst="textNoShape">
              <a:avLst/>
            </a:prstTxWarp>
            <a:spAutoFit/>
          </a:bodyPr>
          <a:lstStyle/>
          <a:p>
            <a:pPr marL="0" indent="0" algn="ctr" eaLnBrk="0" latinLnBrk="0" hangingPunct="0">
              <a:lnSpc>
                <a:spcPct val="100000"/>
              </a:lnSpc>
              <a:spcBef>
                <a:spcPts val="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为数据存储、数据流命名应为名词。</a:t>
            </a:r>
          </a:p>
        </p:txBody>
      </p:sp>
      <p:sp>
        <p:nvSpPr>
          <p:cNvPr id="318476" name="Line 12"/>
          <p:cNvSpPr>
            <a:spLocks/>
          </p:cNvSpPr>
          <p:nvPr/>
        </p:nvSpPr>
        <p:spPr>
          <a:xfrm flipV="1">
            <a:off x="5076825" y="4508500"/>
            <a:ext cx="1258888" cy="0"/>
          </a:xfrm>
          <a:prstGeom prst="line">
            <a:avLst/>
          </a:prstGeom>
          <a:ln w="9525" cap="flat" cmpd="sng">
            <a:solidFill>
              <a:schemeClr val="tx1"/>
            </a:solidFill>
            <a:prstDash val="solid"/>
            <a:round/>
            <a:headEnd type="none" w="med" len="med"/>
            <a:tailEnd type="triangle" w="med" len="med"/>
          </a:ln>
        </p:spPr>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17</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1695691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685800" y="228600"/>
            <a:ext cx="7772400" cy="762000"/>
          </a:xfrm>
          <a:prstGeom prst="rect">
            <a:avLst/>
          </a:prstGeom>
        </p:spPr>
        <p:txBody>
          <a:bodyPr anchor="ctr" anchorCtr="0">
            <a:prstTxWarp prst="textNoShape">
              <a:avLst/>
            </a:prstTxWarp>
            <a:noAutofit/>
          </a:bodyPr>
          <a:lstStyle/>
          <a:p>
            <a:pPr eaLnBrk="1" latinLnBrk="0" hangingPunct="1"/>
            <a:r>
              <a:rPr lang="zh-CN" altLang="en-US">
                <a:latin typeface="仿宋_GB2312" pitchFamily="1" charset="-122"/>
                <a:ea typeface="仿宋_GB2312" pitchFamily="1" charset="-122"/>
              </a:rPr>
              <a:t>数据流图实例 </a:t>
            </a:r>
          </a:p>
        </p:txBody>
      </p:sp>
      <p:sp>
        <p:nvSpPr>
          <p:cNvPr id="320515" name="Rectangle 3"/>
          <p:cNvSpPr>
            <a:spLocks/>
          </p:cNvSpPr>
          <p:nvPr/>
        </p:nvSpPr>
        <p:spPr>
          <a:xfrm>
            <a:off x="990600" y="1066800"/>
            <a:ext cx="7620000" cy="3259138"/>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a:lnSpc>
                <a:spcPct val="129000"/>
              </a:lnSpc>
              <a:spcBef>
                <a:spcPct val="20000"/>
              </a:spcBef>
              <a:spcAft>
                <a:spcPts val="0"/>
              </a:spcAft>
              <a:buNone/>
            </a:pP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问题陈述</a:t>
            </a:r>
            <a:r>
              <a:rPr lang="zh-CN" altLang="en-US" sz="3200" b="1" u="none" strike="noStrike" kern="1200" cap="none" spc="0" baseline="0">
                <a:latin typeface="仿宋_GB2312" pitchFamily="1" charset="-122"/>
                <a:ea typeface="仿宋_GB2312" pitchFamily="1" charset="-122"/>
                <a:cs typeface="Tahoma" pitchFamily="2" charset="0"/>
              </a:rPr>
              <a:t>：一家工厂的采购员，每一天需要一张定货报表，报表根据仓库管理员入库出库事务处理的结果来确定，当库存量低于某一临界值时，则产生定货信息，每天打印报表通知采购员。 </a:t>
            </a:r>
          </a:p>
        </p:txBody>
      </p:sp>
      <p:sp>
        <p:nvSpPr>
          <p:cNvPr id="320516" name="Rectangle 4"/>
          <p:cNvSpPr>
            <a:spLocks/>
          </p:cNvSpPr>
          <p:nvPr/>
        </p:nvSpPr>
        <p:spPr>
          <a:xfrm>
            <a:off x="5181600" y="1066800"/>
            <a:ext cx="1219200" cy="838200"/>
          </a:xfrm>
          <a:prstGeom prst="rect">
            <a:avLst/>
          </a:prstGeom>
          <a:noFill/>
          <a:ln w="19050" cap="flat" cmpd="sng">
            <a:solidFill>
              <a:srgbClr val="FF0000"/>
            </a:solidFill>
            <a:prstDash val="solid"/>
            <a:miter/>
            <a:headEnd type="none" w="med" len="med"/>
            <a:tailEnd type="none" w="med" len="med"/>
          </a:ln>
        </p:spPr>
        <p:txBody>
          <a:bodyPr vert="horz" wrap="non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solidFill>
                <a:srgbClr val="FF0000"/>
              </a:solidFill>
              <a:latin typeface="Arial" pitchFamily="34" charset="0"/>
              <a:ea typeface="宋体" pitchFamily="2" charset="-122"/>
              <a:cs typeface="Tahoma" pitchFamily="2" charset="0"/>
            </a:endParaRPr>
          </a:p>
        </p:txBody>
      </p:sp>
      <p:sp>
        <p:nvSpPr>
          <p:cNvPr id="320517" name="Rectangle 5"/>
          <p:cNvSpPr>
            <a:spLocks/>
          </p:cNvSpPr>
          <p:nvPr/>
        </p:nvSpPr>
        <p:spPr>
          <a:xfrm>
            <a:off x="6781800" y="1676400"/>
            <a:ext cx="1295400" cy="838200"/>
          </a:xfrm>
          <a:prstGeom prst="rect">
            <a:avLst/>
          </a:prstGeom>
          <a:noFill/>
          <a:ln w="19050" cap="flat" cmpd="sng">
            <a:solidFill>
              <a:srgbClr val="FF0000"/>
            </a:solidFill>
            <a:prstDash val="solid"/>
            <a:miter/>
            <a:headEnd type="none" w="med" len="med"/>
            <a:tailEnd type="none" w="med" len="med"/>
          </a:ln>
        </p:spPr>
        <p:txBody>
          <a:bodyPr vert="horz" wrap="none" lIns="91440" tIns="45720" rIns="91440" bIns="45720" anchor="ctr" anchorCtr="0">
            <a:prstTxWarp prst="textNoShape">
              <a:avLst/>
            </a:prstTxWarp>
            <a:noAutofit/>
          </a:bodyPr>
          <a:lstStyle/>
          <a:p>
            <a:pPr marL="0" indent="0" algn="l">
              <a:lnSpc>
                <a:spcPct val="100000"/>
              </a:lnSpc>
              <a:spcBef>
                <a:spcPts val="0"/>
              </a:spcBef>
              <a:spcAft>
                <a:spcPts val="0"/>
              </a:spcAft>
              <a:buNone/>
            </a:pPr>
            <a:endParaRPr lang="zh-CN" altLang="en-US" sz="2400" u="none" strike="noStrike" kern="1200" cap="none" spc="0" baseline="0">
              <a:latin typeface="Arial" pitchFamily="34" charset="0"/>
              <a:ea typeface="宋体" pitchFamily="2" charset="-122"/>
              <a:cs typeface="Tahoma" pitchFamily="2" charset="0"/>
            </a:endParaRPr>
          </a:p>
        </p:txBody>
      </p:sp>
      <p:sp>
        <p:nvSpPr>
          <p:cNvPr id="320518" name="Line 6"/>
          <p:cNvSpPr>
            <a:spLocks/>
          </p:cNvSpPr>
          <p:nvPr/>
        </p:nvSpPr>
        <p:spPr>
          <a:xfrm>
            <a:off x="2362200" y="2362200"/>
            <a:ext cx="1600200" cy="0"/>
          </a:xfrm>
          <a:prstGeom prst="line">
            <a:avLst/>
          </a:prstGeom>
          <a:ln w="19050" cap="flat" cmpd="sng">
            <a:solidFill>
              <a:srgbClr val="FFFF00"/>
            </a:solidFill>
            <a:prstDash val="solid"/>
            <a:round/>
            <a:headEnd type="none" w="med" len="med"/>
            <a:tailEnd type="none" w="med" len="med"/>
          </a:ln>
        </p:spPr>
      </p:sp>
      <p:sp>
        <p:nvSpPr>
          <p:cNvPr id="320519" name="Oval 7"/>
          <p:cNvSpPr>
            <a:spLocks/>
          </p:cNvSpPr>
          <p:nvPr/>
        </p:nvSpPr>
        <p:spPr>
          <a:xfrm>
            <a:off x="2362200" y="2286000"/>
            <a:ext cx="1600200" cy="914400"/>
          </a:xfrm>
          <a:prstGeom prst="ellipse">
            <a:avLst/>
          </a:prstGeom>
          <a:noFill/>
          <a:ln w="19050" cap="flat" cmpd="sng">
            <a:solidFill>
              <a:schemeClr val="bg2"/>
            </a:solidFill>
            <a:prstDash val="solid"/>
            <a:round/>
            <a:headEnd type="none" w="med" len="med"/>
            <a:tailEnd type="none" w="med" len="med"/>
          </a:ln>
        </p:spPr>
        <p:txBody>
          <a:bodyPr vert="horz" wrap="none" lIns="91440" tIns="45720" rIns="91440" bIns="45720" anchor="ctr" anchorCtr="0">
            <a:prstTxWarp prst="textNoShape">
              <a:avLst/>
            </a:prstTxWarp>
            <a:noAutofit/>
          </a:bodyPr>
          <a:lstStyle/>
          <a:p>
            <a:pPr marL="0" indent="0" algn="l">
              <a:lnSpc>
                <a:spcPct val="100000"/>
              </a:lnSpc>
              <a:spcBef>
                <a:spcPts val="0"/>
              </a:spcBef>
              <a:spcAft>
                <a:spcPts val="0"/>
              </a:spcAft>
              <a:buNone/>
            </a:pPr>
            <a:endParaRPr lang="zh-CN" altLang="en-US" sz="2400" u="none" strike="noStrike" kern="1200" cap="none" spc="0" baseline="0">
              <a:latin typeface="Arial" pitchFamily="34" charset="0"/>
              <a:ea typeface="宋体" pitchFamily="2" charset="-122"/>
              <a:cs typeface="Tahoma" pitchFamily="2" charset="0"/>
            </a:endParaRPr>
          </a:p>
        </p:txBody>
      </p:sp>
      <p:sp>
        <p:nvSpPr>
          <p:cNvPr id="320520" name="Oval 8"/>
          <p:cNvSpPr>
            <a:spLocks/>
          </p:cNvSpPr>
          <p:nvPr/>
        </p:nvSpPr>
        <p:spPr>
          <a:xfrm>
            <a:off x="1524000" y="3581400"/>
            <a:ext cx="1676400" cy="838200"/>
          </a:xfrm>
          <a:prstGeom prst="ellipse">
            <a:avLst/>
          </a:prstGeom>
          <a:noFill/>
          <a:ln w="19050" cap="flat" cmpd="sng">
            <a:solidFill>
              <a:schemeClr val="bg2"/>
            </a:solidFill>
            <a:prstDash val="solid"/>
            <a:round/>
            <a:headEnd type="none" w="med" len="med"/>
            <a:tailEnd type="none" w="med" len="med"/>
          </a:ln>
        </p:spPr>
        <p:txBody>
          <a:bodyPr vert="horz" wrap="none" lIns="91440" tIns="45720" rIns="91440" bIns="45720" anchor="ctr" anchorCtr="0">
            <a:prstTxWarp prst="textNoShape">
              <a:avLst/>
            </a:prstTxWarp>
            <a:noAutofit/>
          </a:bodyPr>
          <a:lstStyle/>
          <a:p>
            <a:pPr marL="0" indent="0" algn="l">
              <a:lnSpc>
                <a:spcPct val="100000"/>
              </a:lnSpc>
              <a:spcBef>
                <a:spcPts val="0"/>
              </a:spcBef>
              <a:spcAft>
                <a:spcPts val="0"/>
              </a:spcAft>
              <a:buNone/>
            </a:pPr>
            <a:endParaRPr lang="zh-CN" altLang="en-US" sz="2400" u="none" strike="noStrike" kern="1200" cap="none" spc="0" baseline="0">
              <a:latin typeface="Arial" pitchFamily="34" charset="0"/>
              <a:ea typeface="宋体" pitchFamily="2" charset="-122"/>
              <a:cs typeface="Tahoma" pitchFamily="2" charset="0"/>
            </a:endParaRPr>
          </a:p>
        </p:txBody>
      </p:sp>
      <p:sp>
        <p:nvSpPr>
          <p:cNvPr id="320521" name="Line 9"/>
          <p:cNvSpPr>
            <a:spLocks/>
          </p:cNvSpPr>
          <p:nvPr/>
        </p:nvSpPr>
        <p:spPr>
          <a:xfrm flipV="1">
            <a:off x="7162800" y="3048000"/>
            <a:ext cx="914400" cy="0"/>
          </a:xfrm>
          <a:prstGeom prst="line">
            <a:avLst/>
          </a:prstGeom>
          <a:ln w="101600" cap="flat" cmpd="tri">
            <a:solidFill>
              <a:srgbClr val="800080"/>
            </a:solidFill>
            <a:prstDash val="solid"/>
            <a:round/>
            <a:headEnd type="none" w="med" len="med"/>
            <a:tailEnd type="none" w="med" len="med"/>
          </a:ln>
        </p:spPr>
      </p:sp>
      <p:sp>
        <p:nvSpPr>
          <p:cNvPr id="320522" name="Line 10"/>
          <p:cNvSpPr>
            <a:spLocks/>
          </p:cNvSpPr>
          <p:nvPr/>
        </p:nvSpPr>
        <p:spPr>
          <a:xfrm>
            <a:off x="6019800" y="3733800"/>
            <a:ext cx="1600200" cy="0"/>
          </a:xfrm>
          <a:prstGeom prst="line">
            <a:avLst/>
          </a:prstGeom>
          <a:ln w="101600" cap="flat" cmpd="tri">
            <a:solidFill>
              <a:srgbClr val="800080"/>
            </a:solidFill>
            <a:prstDash val="solid"/>
            <a:round/>
            <a:headEnd type="none" w="med" len="med"/>
            <a:tailEnd type="none" w="med" len="med"/>
          </a:ln>
        </p:spPr>
      </p:sp>
      <p:sp>
        <p:nvSpPr>
          <p:cNvPr id="320523" name="Line 11"/>
          <p:cNvSpPr>
            <a:spLocks/>
          </p:cNvSpPr>
          <p:nvPr/>
        </p:nvSpPr>
        <p:spPr>
          <a:xfrm>
            <a:off x="2286000" y="2971800"/>
            <a:ext cx="914400" cy="0"/>
          </a:xfrm>
          <a:prstGeom prst="line">
            <a:avLst/>
          </a:prstGeom>
          <a:ln w="19050" cap="flat" cmpd="sng">
            <a:solidFill>
              <a:srgbClr val="FFFF00"/>
            </a:solidFill>
            <a:prstDash val="solid"/>
            <a:round/>
            <a:headEnd type="none" w="med" len="med"/>
            <a:tailEnd type="none" w="med" len="med"/>
          </a:ln>
        </p:spPr>
      </p:sp>
      <p:sp>
        <p:nvSpPr>
          <p:cNvPr id="320524" name="Rectangle 12"/>
          <p:cNvSpPr>
            <a:spLocks/>
          </p:cNvSpPr>
          <p:nvPr/>
        </p:nvSpPr>
        <p:spPr>
          <a:xfrm>
            <a:off x="1066800" y="4229100"/>
            <a:ext cx="2438400" cy="2476500"/>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20000"/>
              </a:lnSpc>
              <a:spcBef>
                <a:spcPct val="5000"/>
              </a:spcBef>
              <a:spcAft>
                <a:spcPts val="0"/>
              </a:spcAft>
              <a:buNone/>
            </a:pP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源点</a:t>
            </a:r>
            <a:r>
              <a:rPr lang="en-US" altLang="zh-CN" sz="3200" b="1" u="none" strike="noStrike" kern="1200" cap="none" spc="0" baseline="0">
                <a:solidFill>
                  <a:srgbClr val="FF0000"/>
                </a:solidFill>
                <a:latin typeface="仿宋_GB2312" pitchFamily="1" charset="-122"/>
                <a:ea typeface="仿宋_GB2312" pitchFamily="1" charset="-122"/>
                <a:cs typeface="Tahoma" pitchFamily="2" charset="0"/>
              </a:rPr>
              <a:t>/</a:t>
            </a: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终点</a:t>
            </a:r>
            <a:r>
              <a:rPr lang="en-US" altLang="zh-CN" sz="3200" b="1" u="none" strike="noStrike" kern="1200" cap="none" spc="0" baseline="0">
                <a:solidFill>
                  <a:srgbClr val="FF0000"/>
                </a:solidFill>
                <a:latin typeface="仿宋_GB2312" pitchFamily="1" charset="-122"/>
                <a:ea typeface="仿宋_GB2312" pitchFamily="1" charset="-122"/>
                <a:cs typeface="Tahoma" pitchFamily="2" charset="0"/>
              </a:rPr>
              <a:t>:</a:t>
            </a:r>
          </a:p>
          <a:p>
            <a:pPr marL="0" indent="0" algn="l" eaLnBrk="0" latinLnBrk="0" hangingPunct="0">
              <a:lnSpc>
                <a:spcPct val="120000"/>
              </a:lnSpc>
              <a:spcBef>
                <a:spcPts val="0"/>
              </a:spcBef>
              <a:spcAft>
                <a:spcPts val="0"/>
              </a:spcAft>
              <a:buNone/>
            </a:pP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   处理  ：</a:t>
            </a:r>
            <a:endParaRPr lang="en-US" altLang="zh-CN" sz="3200" b="1" u="none" strike="noStrike" kern="1200" cap="none" spc="0" baseline="0">
              <a:solidFill>
                <a:srgbClr val="FF0000"/>
              </a:solidFill>
              <a:latin typeface="仿宋_GB2312" pitchFamily="1" charset="-122"/>
              <a:ea typeface="仿宋_GB2312" pitchFamily="1" charset="-122"/>
              <a:cs typeface="Tahoma" pitchFamily="2" charset="0"/>
            </a:endParaRPr>
          </a:p>
          <a:p>
            <a:pPr marL="0" indent="0" algn="l" eaLnBrk="0" latinLnBrk="0" hangingPunct="0">
              <a:lnSpc>
                <a:spcPct val="120000"/>
              </a:lnSpc>
              <a:spcBef>
                <a:spcPct val="5000"/>
              </a:spcBef>
              <a:spcAft>
                <a:spcPts val="0"/>
              </a:spcAft>
              <a:buNone/>
            </a:pP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  数据流 ：</a:t>
            </a:r>
            <a:endParaRPr lang="en-US" altLang="zh-CN" sz="3200" b="1" u="none" strike="noStrike" kern="1200" cap="none" spc="0" baseline="0">
              <a:solidFill>
                <a:srgbClr val="FF0000"/>
              </a:solidFill>
              <a:latin typeface="仿宋_GB2312" pitchFamily="1" charset="-122"/>
              <a:ea typeface="仿宋_GB2312" pitchFamily="1" charset="-122"/>
              <a:cs typeface="Tahoma" pitchFamily="2" charset="0"/>
            </a:endParaRPr>
          </a:p>
          <a:p>
            <a:pPr marL="0" indent="0" algn="l" eaLnBrk="0" latinLnBrk="0" hangingPunct="0">
              <a:lnSpc>
                <a:spcPct val="120000"/>
              </a:lnSpc>
              <a:spcBef>
                <a:spcPct val="5000"/>
              </a:spcBef>
              <a:spcAft>
                <a:spcPts val="0"/>
              </a:spcAft>
              <a:buNone/>
            </a:pP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数据存储</a:t>
            </a:r>
            <a:r>
              <a:rPr lang="zh-CN" altLang="en-US" sz="3200" b="1" u="none" strike="noStrike" kern="1200" cap="none" spc="0" baseline="0">
                <a:solidFill>
                  <a:schemeClr val="accent1"/>
                </a:solidFill>
                <a:latin typeface="仿宋_GB2312" pitchFamily="1" charset="-122"/>
                <a:ea typeface="仿宋_GB2312" pitchFamily="1" charset="-122"/>
                <a:cs typeface="Tahoma" pitchFamily="2" charset="0"/>
              </a:rPr>
              <a:t> </a:t>
            </a: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a:t>
            </a:r>
          </a:p>
        </p:txBody>
      </p:sp>
      <p:sp>
        <p:nvSpPr>
          <p:cNvPr id="320525" name="Rectangle 13"/>
          <p:cNvSpPr>
            <a:spLocks/>
          </p:cNvSpPr>
          <p:nvPr/>
        </p:nvSpPr>
        <p:spPr>
          <a:xfrm>
            <a:off x="3276600" y="6096000"/>
            <a:ext cx="4343400" cy="701675"/>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25000"/>
              </a:lnSpc>
              <a:spcBef>
                <a:spcPts val="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库存清单、订货信息</a:t>
            </a:r>
          </a:p>
        </p:txBody>
      </p:sp>
      <p:sp>
        <p:nvSpPr>
          <p:cNvPr id="320526" name="Rectangle 14"/>
          <p:cNvSpPr>
            <a:spLocks/>
          </p:cNvSpPr>
          <p:nvPr/>
        </p:nvSpPr>
        <p:spPr>
          <a:xfrm>
            <a:off x="3270250" y="4191000"/>
            <a:ext cx="3856038" cy="701675"/>
          </a:xfrm>
          <a:prstGeom prst="rect">
            <a:avLst/>
          </a:prstGeom>
          <a:noFill/>
          <a:ln w="9525" cap="flat" cmpd="sng">
            <a:noFill/>
            <a:prstDash val="solid"/>
            <a:miter/>
          </a:ln>
        </p:spPr>
        <p:txBody>
          <a:bodyPr vert="horz" wrap="none" lIns="91440" tIns="45720" rIns="91440" bIns="45720" anchor="t" anchorCtr="0">
            <a:prstTxWarp prst="textNoShape">
              <a:avLst/>
            </a:prstTxWarp>
            <a:spAutoFit/>
          </a:bodyPr>
          <a:lstStyle/>
          <a:p>
            <a:pPr marL="0" indent="0" algn="ctr" eaLnBrk="0" latinLnBrk="0" hangingPunct="0">
              <a:lnSpc>
                <a:spcPct val="125000"/>
              </a:lnSpc>
              <a:spcBef>
                <a:spcPts val="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仓库管理员、采购员</a:t>
            </a:r>
          </a:p>
        </p:txBody>
      </p:sp>
      <p:sp>
        <p:nvSpPr>
          <p:cNvPr id="320527" name="Rectangle 15"/>
          <p:cNvSpPr>
            <a:spLocks/>
          </p:cNvSpPr>
          <p:nvPr/>
        </p:nvSpPr>
        <p:spPr>
          <a:xfrm>
            <a:off x="3270250" y="4876800"/>
            <a:ext cx="3856038" cy="701675"/>
          </a:xfrm>
          <a:prstGeom prst="rect">
            <a:avLst/>
          </a:prstGeom>
          <a:noFill/>
          <a:ln w="9525" cap="flat" cmpd="sng">
            <a:noFill/>
            <a:prstDash val="solid"/>
            <a:miter/>
          </a:ln>
        </p:spPr>
        <p:txBody>
          <a:bodyPr vert="horz" wrap="none" lIns="91440" tIns="45720" rIns="91440" bIns="45720" anchor="t" anchorCtr="0">
            <a:prstTxWarp prst="textNoShape">
              <a:avLst/>
            </a:prstTxWarp>
            <a:spAutoFit/>
          </a:bodyPr>
          <a:lstStyle/>
          <a:p>
            <a:pPr marL="0" indent="0" algn="ctr" eaLnBrk="0" latinLnBrk="0" hangingPunct="0">
              <a:lnSpc>
                <a:spcPct val="125000"/>
              </a:lnSpc>
              <a:spcBef>
                <a:spcPts val="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处理事务、产生报表</a:t>
            </a:r>
          </a:p>
        </p:txBody>
      </p:sp>
      <p:sp>
        <p:nvSpPr>
          <p:cNvPr id="320528" name="Rectangle 16"/>
          <p:cNvSpPr>
            <a:spLocks/>
          </p:cNvSpPr>
          <p:nvPr/>
        </p:nvSpPr>
        <p:spPr>
          <a:xfrm>
            <a:off x="3276600" y="5562600"/>
            <a:ext cx="3276600" cy="579436"/>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ts val="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事务、订货报表</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18</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14342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0515"/>
                                        </p:tgtEl>
                                        <p:attrNameLst>
                                          <p:attrName>style.visibility</p:attrName>
                                        </p:attrNameLst>
                                      </p:cBhvr>
                                      <p:to>
                                        <p:strVal val="visible"/>
                                      </p:to>
                                    </p:set>
                                    <p:anim calcmode="lin" valueType="num">
                                      <p:cBhvr additive="base">
                                        <p:cTn id="7" dur="500" fill="hold"/>
                                        <p:tgtEl>
                                          <p:spTgt spid="320515"/>
                                        </p:tgtEl>
                                        <p:attrNameLst>
                                          <p:attrName>ppt_x</p:attrName>
                                        </p:attrNameLst>
                                      </p:cBhvr>
                                      <p:tavLst>
                                        <p:tav tm="0">
                                          <p:val>
                                            <p:strVal val="0-#ppt_w/2"/>
                                          </p:val>
                                        </p:tav>
                                        <p:tav tm="100000">
                                          <p:val>
                                            <p:strVal val="#ppt_x"/>
                                          </p:val>
                                        </p:tav>
                                      </p:tavLst>
                                    </p:anim>
                                    <p:anim calcmode="lin" valueType="num">
                                      <p:cBhvr additive="base">
                                        <p:cTn id="8" dur="500" fill="hold"/>
                                        <p:tgtEl>
                                          <p:spTgt spid="3205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0524"/>
                                        </p:tgtEl>
                                        <p:attrNameLst>
                                          <p:attrName>style.visibility</p:attrName>
                                        </p:attrNameLst>
                                      </p:cBhvr>
                                      <p:to>
                                        <p:strVal val="visible"/>
                                      </p:to>
                                    </p:set>
                                    <p:anim calcmode="lin" valueType="num">
                                      <p:cBhvr additive="base">
                                        <p:cTn id="13" dur="500" fill="hold"/>
                                        <p:tgtEl>
                                          <p:spTgt spid="320524"/>
                                        </p:tgtEl>
                                        <p:attrNameLst>
                                          <p:attrName>ppt_x</p:attrName>
                                        </p:attrNameLst>
                                      </p:cBhvr>
                                      <p:tavLst>
                                        <p:tav tm="0">
                                          <p:val>
                                            <p:strVal val="0-#ppt_w/2"/>
                                          </p:val>
                                        </p:tav>
                                        <p:tav tm="100000">
                                          <p:val>
                                            <p:strVal val="#ppt_x"/>
                                          </p:val>
                                        </p:tav>
                                      </p:tavLst>
                                    </p:anim>
                                    <p:anim calcmode="lin" valueType="num">
                                      <p:cBhvr additive="base">
                                        <p:cTn id="14" dur="500" fill="hold"/>
                                        <p:tgtEl>
                                          <p:spTgt spid="32052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42" fill="hold" grpId="0" nodeType="clickEffect">
                                  <p:stCondLst>
                                    <p:cond delay="0"/>
                                  </p:stCondLst>
                                  <p:childTnLst>
                                    <p:set>
                                      <p:cBhvr>
                                        <p:cTn id="18" dur="1" fill="hold">
                                          <p:stCondLst>
                                            <p:cond delay="0"/>
                                          </p:stCondLst>
                                        </p:cTn>
                                        <p:tgtEl>
                                          <p:spTgt spid="320516"/>
                                        </p:tgtEl>
                                        <p:attrNameLst>
                                          <p:attrName>style.visibility</p:attrName>
                                        </p:attrNameLst>
                                      </p:cBhvr>
                                      <p:to>
                                        <p:strVal val="visible"/>
                                      </p:to>
                                    </p:set>
                                    <p:animEffect transition="in" filter="barn(outHorizontal)">
                                      <p:cBhvr>
                                        <p:cTn id="19" dur="500"/>
                                        <p:tgtEl>
                                          <p:spTgt spid="320516"/>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42" fill="hold" grpId="0" nodeType="clickEffect">
                                  <p:stCondLst>
                                    <p:cond delay="0"/>
                                  </p:stCondLst>
                                  <p:childTnLst>
                                    <p:set>
                                      <p:cBhvr>
                                        <p:cTn id="23" dur="1" fill="hold">
                                          <p:stCondLst>
                                            <p:cond delay="0"/>
                                          </p:stCondLst>
                                        </p:cTn>
                                        <p:tgtEl>
                                          <p:spTgt spid="320517"/>
                                        </p:tgtEl>
                                        <p:attrNameLst>
                                          <p:attrName>style.visibility</p:attrName>
                                        </p:attrNameLst>
                                      </p:cBhvr>
                                      <p:to>
                                        <p:strVal val="visible"/>
                                      </p:to>
                                    </p:set>
                                    <p:animEffect transition="in" filter="barn(outHorizontal)">
                                      <p:cBhvr>
                                        <p:cTn id="24" dur="500"/>
                                        <p:tgtEl>
                                          <p:spTgt spid="320517"/>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20526"/>
                                        </p:tgtEl>
                                        <p:attrNameLst>
                                          <p:attrName>style.visibility</p:attrName>
                                        </p:attrNameLst>
                                      </p:cBhvr>
                                      <p:to>
                                        <p:strVal val="visible"/>
                                      </p:to>
                                    </p:set>
                                    <p:anim calcmode="lin" valueType="num">
                                      <p:cBhvr additive="base">
                                        <p:cTn id="29" dur="500" fill="hold"/>
                                        <p:tgtEl>
                                          <p:spTgt spid="320526"/>
                                        </p:tgtEl>
                                        <p:attrNameLst>
                                          <p:attrName>ppt_x</p:attrName>
                                        </p:attrNameLst>
                                      </p:cBhvr>
                                      <p:tavLst>
                                        <p:tav tm="0">
                                          <p:val>
                                            <p:strVal val="1+#ppt_w/2"/>
                                          </p:val>
                                        </p:tav>
                                        <p:tav tm="100000">
                                          <p:val>
                                            <p:strVal val="#ppt_x"/>
                                          </p:val>
                                        </p:tav>
                                      </p:tavLst>
                                    </p:anim>
                                    <p:anim calcmode="lin" valueType="num">
                                      <p:cBhvr additive="base">
                                        <p:cTn id="30" dur="500" fill="hold"/>
                                        <p:tgtEl>
                                          <p:spTgt spid="320526"/>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42" fill="hold" grpId="0" nodeType="clickEffect">
                                  <p:stCondLst>
                                    <p:cond delay="0"/>
                                  </p:stCondLst>
                                  <p:childTnLst>
                                    <p:set>
                                      <p:cBhvr>
                                        <p:cTn id="34" dur="1" fill="hold">
                                          <p:stCondLst>
                                            <p:cond delay="0"/>
                                          </p:stCondLst>
                                        </p:cTn>
                                        <p:tgtEl>
                                          <p:spTgt spid="320519"/>
                                        </p:tgtEl>
                                        <p:attrNameLst>
                                          <p:attrName>style.visibility</p:attrName>
                                        </p:attrNameLst>
                                      </p:cBhvr>
                                      <p:to>
                                        <p:strVal val="visible"/>
                                      </p:to>
                                    </p:set>
                                    <p:animEffect transition="in" filter="barn(outHorizontal)">
                                      <p:cBhvr>
                                        <p:cTn id="35" dur="500"/>
                                        <p:tgtEl>
                                          <p:spTgt spid="320519"/>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42" fill="hold" grpId="0" nodeType="clickEffect">
                                  <p:stCondLst>
                                    <p:cond delay="0"/>
                                  </p:stCondLst>
                                  <p:childTnLst>
                                    <p:set>
                                      <p:cBhvr>
                                        <p:cTn id="39" dur="1" fill="hold">
                                          <p:stCondLst>
                                            <p:cond delay="0"/>
                                          </p:stCondLst>
                                        </p:cTn>
                                        <p:tgtEl>
                                          <p:spTgt spid="320520"/>
                                        </p:tgtEl>
                                        <p:attrNameLst>
                                          <p:attrName>style.visibility</p:attrName>
                                        </p:attrNameLst>
                                      </p:cBhvr>
                                      <p:to>
                                        <p:strVal val="visible"/>
                                      </p:to>
                                    </p:set>
                                    <p:animEffect transition="in" filter="barn(outHorizontal)">
                                      <p:cBhvr>
                                        <p:cTn id="40" dur="500"/>
                                        <p:tgtEl>
                                          <p:spTgt spid="320520"/>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2" fill="hold" grpId="0" nodeType="clickEffect">
                                  <p:stCondLst>
                                    <p:cond delay="0"/>
                                  </p:stCondLst>
                                  <p:childTnLst>
                                    <p:set>
                                      <p:cBhvr>
                                        <p:cTn id="44" dur="1" fill="hold">
                                          <p:stCondLst>
                                            <p:cond delay="0"/>
                                          </p:stCondLst>
                                        </p:cTn>
                                        <p:tgtEl>
                                          <p:spTgt spid="320527"/>
                                        </p:tgtEl>
                                        <p:attrNameLst>
                                          <p:attrName>style.visibility</p:attrName>
                                        </p:attrNameLst>
                                      </p:cBhvr>
                                      <p:to>
                                        <p:strVal val="visible"/>
                                      </p:to>
                                    </p:set>
                                    <p:anim calcmode="lin" valueType="num">
                                      <p:cBhvr additive="base">
                                        <p:cTn id="45" dur="500" fill="hold"/>
                                        <p:tgtEl>
                                          <p:spTgt spid="320527"/>
                                        </p:tgtEl>
                                        <p:attrNameLst>
                                          <p:attrName>ppt_x</p:attrName>
                                        </p:attrNameLst>
                                      </p:cBhvr>
                                      <p:tavLst>
                                        <p:tav tm="0">
                                          <p:val>
                                            <p:strVal val="1+#ppt_w/2"/>
                                          </p:val>
                                        </p:tav>
                                        <p:tav tm="100000">
                                          <p:val>
                                            <p:strVal val="#ppt_x"/>
                                          </p:val>
                                        </p:tav>
                                      </p:tavLst>
                                    </p:anim>
                                    <p:anim calcmode="lin" valueType="num">
                                      <p:cBhvr additive="base">
                                        <p:cTn id="46" dur="500" fill="hold"/>
                                        <p:tgtEl>
                                          <p:spTgt spid="320527"/>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6" presetClass="entr" presetSubtype="42" fill="hold" nodeType="clickEffect">
                                  <p:stCondLst>
                                    <p:cond delay="0"/>
                                  </p:stCondLst>
                                  <p:childTnLst>
                                    <p:set>
                                      <p:cBhvr>
                                        <p:cTn id="50" dur="1" fill="hold">
                                          <p:stCondLst>
                                            <p:cond delay="0"/>
                                          </p:stCondLst>
                                        </p:cTn>
                                        <p:tgtEl>
                                          <p:spTgt spid="320518"/>
                                        </p:tgtEl>
                                        <p:attrNameLst>
                                          <p:attrName>style.visibility</p:attrName>
                                        </p:attrNameLst>
                                      </p:cBhvr>
                                      <p:to>
                                        <p:strVal val="visible"/>
                                      </p:to>
                                    </p:set>
                                    <p:animEffect transition="in" filter="barn(outHorizontal)">
                                      <p:cBhvr>
                                        <p:cTn id="51" dur="500"/>
                                        <p:tgtEl>
                                          <p:spTgt spid="320518"/>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42" fill="hold" nodeType="clickEffect">
                                  <p:stCondLst>
                                    <p:cond delay="0"/>
                                  </p:stCondLst>
                                  <p:childTnLst>
                                    <p:set>
                                      <p:cBhvr>
                                        <p:cTn id="55" dur="1" fill="hold">
                                          <p:stCondLst>
                                            <p:cond delay="0"/>
                                          </p:stCondLst>
                                        </p:cTn>
                                        <p:tgtEl>
                                          <p:spTgt spid="320523"/>
                                        </p:tgtEl>
                                        <p:attrNameLst>
                                          <p:attrName>style.visibility</p:attrName>
                                        </p:attrNameLst>
                                      </p:cBhvr>
                                      <p:to>
                                        <p:strVal val="visible"/>
                                      </p:to>
                                    </p:set>
                                    <p:animEffect transition="in" filter="barn(outHorizontal)">
                                      <p:cBhvr>
                                        <p:cTn id="56" dur="500"/>
                                        <p:tgtEl>
                                          <p:spTgt spid="320523"/>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320528"/>
                                        </p:tgtEl>
                                        <p:attrNameLst>
                                          <p:attrName>style.visibility</p:attrName>
                                        </p:attrNameLst>
                                      </p:cBhvr>
                                      <p:to>
                                        <p:strVal val="visible"/>
                                      </p:to>
                                    </p:set>
                                    <p:anim calcmode="lin" valueType="num">
                                      <p:cBhvr additive="base">
                                        <p:cTn id="61" dur="500" fill="hold"/>
                                        <p:tgtEl>
                                          <p:spTgt spid="320528"/>
                                        </p:tgtEl>
                                        <p:attrNameLst>
                                          <p:attrName>ppt_x</p:attrName>
                                        </p:attrNameLst>
                                      </p:cBhvr>
                                      <p:tavLst>
                                        <p:tav tm="0">
                                          <p:val>
                                            <p:strVal val="1+#ppt_w/2"/>
                                          </p:val>
                                        </p:tav>
                                        <p:tav tm="100000">
                                          <p:val>
                                            <p:strVal val="#ppt_x"/>
                                          </p:val>
                                        </p:tav>
                                      </p:tavLst>
                                    </p:anim>
                                    <p:anim calcmode="lin" valueType="num">
                                      <p:cBhvr additive="base">
                                        <p:cTn id="62" dur="500" fill="hold"/>
                                        <p:tgtEl>
                                          <p:spTgt spid="320528"/>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6" presetClass="entr" presetSubtype="42" fill="hold" nodeType="clickEffect">
                                  <p:stCondLst>
                                    <p:cond delay="0"/>
                                  </p:stCondLst>
                                  <p:childTnLst>
                                    <p:set>
                                      <p:cBhvr>
                                        <p:cTn id="66" dur="1" fill="hold">
                                          <p:stCondLst>
                                            <p:cond delay="0"/>
                                          </p:stCondLst>
                                        </p:cTn>
                                        <p:tgtEl>
                                          <p:spTgt spid="320521"/>
                                        </p:tgtEl>
                                        <p:attrNameLst>
                                          <p:attrName>style.visibility</p:attrName>
                                        </p:attrNameLst>
                                      </p:cBhvr>
                                      <p:to>
                                        <p:strVal val="visible"/>
                                      </p:to>
                                    </p:set>
                                    <p:animEffect transition="in" filter="barn(outHorizontal)">
                                      <p:cBhvr>
                                        <p:cTn id="67" dur="500"/>
                                        <p:tgtEl>
                                          <p:spTgt spid="32052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42" fill="hold" nodeType="clickEffect">
                                  <p:stCondLst>
                                    <p:cond delay="0"/>
                                  </p:stCondLst>
                                  <p:childTnLst>
                                    <p:set>
                                      <p:cBhvr>
                                        <p:cTn id="71" dur="1" fill="hold">
                                          <p:stCondLst>
                                            <p:cond delay="0"/>
                                          </p:stCondLst>
                                        </p:cTn>
                                        <p:tgtEl>
                                          <p:spTgt spid="320522"/>
                                        </p:tgtEl>
                                        <p:attrNameLst>
                                          <p:attrName>style.visibility</p:attrName>
                                        </p:attrNameLst>
                                      </p:cBhvr>
                                      <p:to>
                                        <p:strVal val="visible"/>
                                      </p:to>
                                    </p:set>
                                    <p:animEffect transition="in" filter="barn(outHorizontal)">
                                      <p:cBhvr>
                                        <p:cTn id="72" dur="500"/>
                                        <p:tgtEl>
                                          <p:spTgt spid="320522"/>
                                        </p:tgtEl>
                                      </p:cBhvr>
                                    </p:animEffect>
                                  </p:childTnLst>
                                </p:cTn>
                              </p:par>
                            </p:childTnLst>
                          </p:cTn>
                        </p:par>
                      </p:childTnLst>
                    </p:cTn>
                  </p:par>
                  <p:par>
                    <p:cTn id="73" fill="hold">
                      <p:stCondLst>
                        <p:cond delay="indefinite"/>
                      </p:stCondLst>
                      <p:childTnLst>
                        <p:par>
                          <p:cTn id="74" fill="hold">
                            <p:stCondLst>
                              <p:cond delay="0"/>
                            </p:stCondLst>
                            <p:childTnLst>
                              <p:par>
                                <p:cTn id="75" presetID="2" presetClass="entr" presetSubtype="2" fill="hold" grpId="0" nodeType="clickEffect">
                                  <p:stCondLst>
                                    <p:cond delay="0"/>
                                  </p:stCondLst>
                                  <p:childTnLst>
                                    <p:set>
                                      <p:cBhvr>
                                        <p:cTn id="76" dur="1" fill="hold">
                                          <p:stCondLst>
                                            <p:cond delay="0"/>
                                          </p:stCondLst>
                                        </p:cTn>
                                        <p:tgtEl>
                                          <p:spTgt spid="320525"/>
                                        </p:tgtEl>
                                        <p:attrNameLst>
                                          <p:attrName>style.visibility</p:attrName>
                                        </p:attrNameLst>
                                      </p:cBhvr>
                                      <p:to>
                                        <p:strVal val="visible"/>
                                      </p:to>
                                    </p:set>
                                    <p:anim calcmode="lin" valueType="num">
                                      <p:cBhvr additive="base">
                                        <p:cTn id="77" dur="500" fill="hold"/>
                                        <p:tgtEl>
                                          <p:spTgt spid="320525"/>
                                        </p:tgtEl>
                                        <p:attrNameLst>
                                          <p:attrName>ppt_x</p:attrName>
                                        </p:attrNameLst>
                                      </p:cBhvr>
                                      <p:tavLst>
                                        <p:tav tm="0">
                                          <p:val>
                                            <p:strVal val="1+#ppt_w/2"/>
                                          </p:val>
                                        </p:tav>
                                        <p:tav tm="100000">
                                          <p:val>
                                            <p:strVal val="#ppt_x"/>
                                          </p:val>
                                        </p:tav>
                                      </p:tavLst>
                                    </p:anim>
                                    <p:anim calcmode="lin" valueType="num">
                                      <p:cBhvr additive="base">
                                        <p:cTn id="78" dur="500" fill="hold"/>
                                        <p:tgtEl>
                                          <p:spTgt spid="3205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5" grpId="0"/>
      <p:bldP spid="320516" grpId="0" animBg="1"/>
      <p:bldP spid="320517" grpId="0" animBg="1"/>
      <p:bldP spid="320519" grpId="0" animBg="1"/>
      <p:bldP spid="320520" grpId="0" animBg="1"/>
      <p:bldP spid="320524" grpId="0"/>
      <p:bldP spid="320525" grpId="0"/>
      <p:bldP spid="320526" grpId="0"/>
      <p:bldP spid="320527" grpId="0"/>
      <p:bldP spid="32052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p:cNvSpPr>
          <p:nvPr/>
        </p:nvSpPr>
        <p:spPr>
          <a:xfrm>
            <a:off x="838200" y="685800"/>
            <a:ext cx="4800600" cy="641350"/>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just">
              <a:lnSpc>
                <a:spcPct val="100000"/>
              </a:lnSpc>
              <a:spcBef>
                <a:spcPts val="0"/>
              </a:spcBef>
              <a:spcAft>
                <a:spcPts val="0"/>
              </a:spcAft>
              <a:buNone/>
            </a:pPr>
            <a:r>
              <a:rPr lang="zh-CN" altLang="en-US" sz="3600" b="1" u="none" strike="noStrike" kern="1200" cap="none" spc="0" baseline="0">
                <a:solidFill>
                  <a:srgbClr val="FF0000"/>
                </a:solidFill>
                <a:latin typeface="仿宋_GB2312" pitchFamily="1" charset="-122"/>
                <a:ea typeface="仿宋_GB2312" pitchFamily="1" charset="-122"/>
                <a:cs typeface="Tahoma" pitchFamily="2" charset="0"/>
              </a:rPr>
              <a:t>顶层数据流图：</a:t>
            </a:r>
            <a:endParaRPr lang="zh-CN" altLang="en-US" sz="3600" u="none" strike="noStrike" kern="1200" cap="none" spc="0" baseline="0">
              <a:solidFill>
                <a:srgbClr val="FF0000"/>
              </a:solidFill>
              <a:latin typeface="仿宋_GB2312" pitchFamily="1" charset="-122"/>
              <a:ea typeface="仿宋_GB2312" pitchFamily="1" charset="-122"/>
              <a:cs typeface="Tahoma" pitchFamily="2" charset="0"/>
            </a:endParaRPr>
          </a:p>
        </p:txBody>
      </p:sp>
      <p:sp>
        <p:nvSpPr>
          <p:cNvPr id="38914" name="Text Box 4"/>
          <p:cNvSpPr txBox="1">
            <a:spLocks/>
          </p:cNvSpPr>
          <p:nvPr/>
        </p:nvSpPr>
        <p:spPr>
          <a:xfrm>
            <a:off x="5143500" y="2403475"/>
            <a:ext cx="1639888" cy="568324"/>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定货报表</a:t>
            </a:r>
          </a:p>
        </p:txBody>
      </p:sp>
      <p:sp>
        <p:nvSpPr>
          <p:cNvPr id="38915" name="Text Box 5"/>
          <p:cNvSpPr txBox="1">
            <a:spLocks/>
          </p:cNvSpPr>
          <p:nvPr/>
        </p:nvSpPr>
        <p:spPr>
          <a:xfrm>
            <a:off x="2640013" y="2422525"/>
            <a:ext cx="1165225" cy="473074"/>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事务</a:t>
            </a:r>
          </a:p>
        </p:txBody>
      </p:sp>
      <p:sp>
        <p:nvSpPr>
          <p:cNvPr id="38916" name="AutoShape 6"/>
          <p:cNvSpPr>
            <a:spLocks/>
          </p:cNvSpPr>
          <p:nvPr/>
        </p:nvSpPr>
        <p:spPr>
          <a:xfrm>
            <a:off x="3762375" y="2133600"/>
            <a:ext cx="1293811" cy="1447800"/>
          </a:xfrm>
          <a:prstGeom prst="flowChartAlternateProcess">
            <a:avLst/>
          </a:prstGeom>
          <a:noFill/>
          <a:ln w="9525"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endParaRPr lang="en-US" altLang="zh-CN" sz="900" b="1" u="none" strike="noStrike" kern="1200" cap="none" spc="0" baseline="0">
              <a:latin typeface="仿宋_GB2312" pitchFamily="1" charset="-122"/>
              <a:ea typeface="仿宋_GB2312" pitchFamily="1" charset="-122"/>
              <a:cs typeface="Tahoma" pitchFamily="2" charset="0"/>
            </a:endParaRPr>
          </a:p>
          <a:p>
            <a:pPr marL="0" indent="0" algn="ctr" eaLnBrk="0" latinLnBrk="0" hangingPunct="0">
              <a:lnSpc>
                <a:spcPct val="100000"/>
              </a:lnSpc>
              <a:spcBef>
                <a:spcPts val="0"/>
              </a:spcBef>
              <a:spcAft>
                <a:spcPts val="0"/>
              </a:spcAft>
              <a:buNone/>
            </a:pPr>
            <a:r>
              <a:rPr lang="zh-CN" altLang="en-US" sz="2800" b="1" u="none" strike="noStrike" kern="1200" cap="none" spc="0" baseline="0">
                <a:latin typeface="仿宋_GB2312" pitchFamily="1" charset="-122"/>
                <a:ea typeface="仿宋_GB2312" pitchFamily="1" charset="-122"/>
                <a:cs typeface="Tahoma" pitchFamily="2" charset="0"/>
              </a:rPr>
              <a:t>定 货系 统</a:t>
            </a:r>
          </a:p>
        </p:txBody>
      </p:sp>
      <p:sp>
        <p:nvSpPr>
          <p:cNvPr id="38917" name="Rectangle 7"/>
          <p:cNvSpPr>
            <a:spLocks/>
          </p:cNvSpPr>
          <p:nvPr/>
        </p:nvSpPr>
        <p:spPr>
          <a:xfrm>
            <a:off x="914400" y="2230438"/>
            <a:ext cx="1423988" cy="1109662"/>
          </a:xfrm>
          <a:prstGeom prst="rect">
            <a:avLst/>
          </a:prstGeom>
          <a:noFill/>
          <a:ln w="9525"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zh-CN" altLang="en-US" sz="2800" b="1" u="none" strike="noStrike" kern="1200" cap="none" spc="0" baseline="0">
                <a:latin typeface="仿宋_GB2312" pitchFamily="1" charset="-122"/>
                <a:ea typeface="仿宋_GB2312" pitchFamily="1" charset="-122"/>
                <a:cs typeface="Tahoma" pitchFamily="2" charset="0"/>
              </a:rPr>
              <a:t>仓库管理员</a:t>
            </a:r>
          </a:p>
        </p:txBody>
      </p:sp>
      <p:sp>
        <p:nvSpPr>
          <p:cNvPr id="38918" name="Rectangle 8"/>
          <p:cNvSpPr>
            <a:spLocks/>
          </p:cNvSpPr>
          <p:nvPr/>
        </p:nvSpPr>
        <p:spPr>
          <a:xfrm>
            <a:off x="6783388" y="2230438"/>
            <a:ext cx="1293811" cy="1157287"/>
          </a:xfrm>
          <a:prstGeom prst="rect">
            <a:avLst/>
          </a:prstGeom>
          <a:noFill/>
          <a:ln w="9525"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endParaRPr lang="en-US" altLang="zh-CN" sz="1200" b="1" u="none" strike="noStrike" kern="1200" cap="none" spc="0" baseline="0">
              <a:latin typeface="仿宋_GB2312" pitchFamily="1" charset="-122"/>
              <a:ea typeface="仿宋_GB2312" pitchFamily="1" charset="-122"/>
              <a:cs typeface="Tahoma" pitchFamily="2" charset="0"/>
            </a:endParaRPr>
          </a:p>
          <a:p>
            <a:pPr marL="0" indent="0" algn="ctr" eaLnBrk="0" latinLnBrk="0" hangingPunct="0">
              <a:lnSpc>
                <a:spcPct val="100000"/>
              </a:lnSpc>
              <a:spcBef>
                <a:spcPts val="0"/>
              </a:spcBef>
              <a:spcAft>
                <a:spcPts val="0"/>
              </a:spcAft>
              <a:buNone/>
            </a:pPr>
            <a:r>
              <a:rPr lang="zh-CN" altLang="en-US" sz="2800" b="1" u="none" strike="noStrike" kern="1200" cap="none" spc="0" baseline="0">
                <a:latin typeface="仿宋_GB2312" pitchFamily="1" charset="-122"/>
                <a:ea typeface="仿宋_GB2312" pitchFamily="1" charset="-122"/>
                <a:cs typeface="Tahoma" pitchFamily="2" charset="0"/>
              </a:rPr>
              <a:t>采购员</a:t>
            </a:r>
          </a:p>
        </p:txBody>
      </p:sp>
      <p:sp>
        <p:nvSpPr>
          <p:cNvPr id="38919" name="Line 9"/>
          <p:cNvSpPr>
            <a:spLocks/>
          </p:cNvSpPr>
          <p:nvPr/>
        </p:nvSpPr>
        <p:spPr>
          <a:xfrm>
            <a:off x="2381250" y="2905125"/>
            <a:ext cx="1381125" cy="0"/>
          </a:xfrm>
          <a:prstGeom prst="line">
            <a:avLst/>
          </a:prstGeom>
          <a:ln w="9525" cap="flat" cmpd="sng">
            <a:solidFill>
              <a:schemeClr val="tx1"/>
            </a:solidFill>
            <a:prstDash val="solid"/>
            <a:round/>
            <a:headEnd type="none" w="med" len="med"/>
            <a:tailEnd type="triangle" w="med" len="med"/>
          </a:ln>
        </p:spPr>
      </p:sp>
      <p:sp>
        <p:nvSpPr>
          <p:cNvPr id="38920" name="Line 10"/>
          <p:cNvSpPr>
            <a:spLocks/>
          </p:cNvSpPr>
          <p:nvPr/>
        </p:nvSpPr>
        <p:spPr>
          <a:xfrm>
            <a:off x="5056188" y="2905125"/>
            <a:ext cx="1770061" cy="0"/>
          </a:xfrm>
          <a:prstGeom prst="line">
            <a:avLst/>
          </a:prstGeom>
          <a:ln w="9525" cap="flat" cmpd="sng">
            <a:solidFill>
              <a:schemeClr val="tx1"/>
            </a:solidFill>
            <a:prstDash val="solid"/>
            <a:round/>
            <a:headEnd type="none" w="med" len="med"/>
            <a:tailEnd type="triangle" w="med" len="med"/>
          </a:ln>
        </p:spPr>
      </p:sp>
      <p:sp>
        <p:nvSpPr>
          <p:cNvPr id="321547" name="Text Box 11"/>
          <p:cNvSpPr txBox="1">
            <a:spLocks/>
          </p:cNvSpPr>
          <p:nvPr/>
        </p:nvSpPr>
        <p:spPr>
          <a:xfrm>
            <a:off x="457200" y="4267200"/>
            <a:ext cx="8153400" cy="1844675"/>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just" eaLnBrk="0" latinLnBrk="0" hangingPunct="0">
              <a:lnSpc>
                <a:spcPct val="120000"/>
              </a:lnSpc>
              <a:spcBef>
                <a:spcPct val="50000"/>
              </a:spcBef>
              <a:spcAft>
                <a:spcPts val="0"/>
              </a:spcAft>
              <a:buNone/>
            </a:pPr>
            <a:r>
              <a:rPr lang="zh-CN" altLang="en-US" sz="3200" b="1" u="none" strike="noStrike" kern="1200" cap="none" spc="0" baseline="0">
                <a:solidFill>
                  <a:schemeClr val="bg1"/>
                </a:solidFill>
                <a:latin typeface="仿宋_GB2312" pitchFamily="1" charset="-122"/>
                <a:ea typeface="仿宋_GB2312" pitchFamily="1" charset="-122"/>
                <a:cs typeface="Tahoma" pitchFamily="2" charset="0"/>
              </a:rPr>
              <a:t>    </a:t>
            </a: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顶层图的作用在于表明被开发系统的范围以及它和周围环境的数据交换关系。对于顶层数据流图通常可以不考虑数据存储。</a:t>
            </a:r>
            <a:r>
              <a:rPr lang="zh-CN" altLang="en-US" sz="3200" u="none" strike="noStrike" kern="1200" cap="none" spc="0" baseline="0">
                <a:solidFill>
                  <a:schemeClr val="bg1"/>
                </a:solidFill>
                <a:latin typeface="仿宋_GB2312" pitchFamily="1" charset="-122"/>
                <a:ea typeface="仿宋_GB2312" pitchFamily="1" charset="-122"/>
                <a:cs typeface="Tahoma" pitchFamily="2" charset="0"/>
              </a:rPr>
              <a:t> </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19</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584481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5121"/>
          <p:cNvSpPr>
            <a:spLocks noGrp="1"/>
          </p:cNvSpPr>
          <p:nvPr>
            <p:ph type="title"/>
          </p:nvPr>
        </p:nvSpPr>
        <p:spPr>
          <a:prstGeom prst="rect">
            <a:avLst/>
          </a:prstGeom>
        </p:spPr>
        <p:txBody>
          <a:bodyPr>
            <a:prstTxWarp prst="textNoShape">
              <a:avLst/>
            </a:prstTxWarp>
            <a:noAutofit/>
          </a:bodyPr>
          <a:lstStyle/>
          <a:p>
            <a:r>
              <a:rPr lang="zh-CN" altLang="en-US" sz="3600">
                <a:latin typeface="宋体" pitchFamily="2" charset="-122"/>
              </a:rPr>
              <a:t>数据库设计的意义</a:t>
            </a:r>
          </a:p>
        </p:txBody>
      </p:sp>
      <p:sp>
        <p:nvSpPr>
          <p:cNvPr id="5123" name="内容占位符 5122"/>
          <p:cNvSpPr>
            <a:spLocks noGrp="1"/>
          </p:cNvSpPr>
          <p:nvPr>
            <p:ph idx="1"/>
          </p:nvPr>
        </p:nvSpPr>
        <p:spPr>
          <a:prstGeom prst="rect">
            <a:avLst/>
          </a:prstGeom>
        </p:spPr>
        <p:txBody>
          <a:bodyPr>
            <a:prstTxWarp prst="textNoShape">
              <a:avLst/>
            </a:prstTxWarp>
            <a:noAutofit/>
          </a:bodyPr>
          <a:lstStyle/>
          <a:p>
            <a:r>
              <a:rPr lang="zh-CN" altLang="en-US" sz="3600">
                <a:latin typeface="宋体" pitchFamily="2" charset="-122"/>
              </a:rPr>
              <a:t>成功的数据库设计是应用系统开发的基础。</a:t>
            </a:r>
          </a:p>
        </p:txBody>
      </p:sp>
      <p:sp>
        <p:nvSpPr>
          <p:cNvPr id="5124" name="文本框 5123"/>
          <p:cNvSpPr txBox="1">
            <a:spLocks/>
          </p:cNvSpPr>
          <p:nvPr/>
        </p:nvSpPr>
        <p:spPr>
          <a:xfrm>
            <a:off x="927100" y="3565525"/>
            <a:ext cx="1709738" cy="647700"/>
          </a:xfrm>
          <a:prstGeom prst="rect">
            <a:avLst/>
          </a:prstGeom>
          <a:noFill/>
          <a:ln w="9525"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spAutoFit/>
          </a:bodyPr>
          <a:lstStyle/>
          <a:p>
            <a:pPr marL="0" indent="0" algn="l">
              <a:lnSpc>
                <a:spcPct val="100000"/>
              </a:lnSpc>
              <a:spcBef>
                <a:spcPts val="0"/>
              </a:spcBef>
              <a:spcAft>
                <a:spcPts val="0"/>
              </a:spcAft>
              <a:buNone/>
            </a:pPr>
            <a:r>
              <a:rPr lang="zh-CN" altLang="en-US" sz="3600" u="none" strike="noStrike" kern="1200" cap="none" spc="0" baseline="0">
                <a:latin typeface="Tahoma" pitchFamily="2" charset="0"/>
                <a:ea typeface="宋体" pitchFamily="2" charset="-122"/>
                <a:cs typeface="Tahoma" pitchFamily="2" charset="0"/>
              </a:rPr>
              <a:t>数据库</a:t>
            </a:r>
          </a:p>
        </p:txBody>
      </p:sp>
      <p:sp>
        <p:nvSpPr>
          <p:cNvPr id="5125" name="文本框 5124"/>
          <p:cNvSpPr txBox="1">
            <a:spLocks/>
          </p:cNvSpPr>
          <p:nvPr/>
        </p:nvSpPr>
        <p:spPr>
          <a:xfrm>
            <a:off x="3268663" y="3160713"/>
            <a:ext cx="2114550" cy="1196974"/>
          </a:xfrm>
          <a:prstGeom prst="rect">
            <a:avLst/>
          </a:prstGeom>
          <a:noFill/>
          <a:ln w="9525"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spAutoFit/>
          </a:bodyPr>
          <a:lstStyle/>
          <a:p>
            <a:pPr marL="0" indent="0" algn="l">
              <a:lnSpc>
                <a:spcPct val="100000"/>
              </a:lnSpc>
              <a:spcBef>
                <a:spcPts val="0"/>
              </a:spcBef>
              <a:spcAft>
                <a:spcPts val="0"/>
              </a:spcAft>
              <a:buNone/>
            </a:pPr>
            <a:r>
              <a:rPr lang="zh-CN" altLang="en-US" sz="3600" u="none" strike="noStrike" kern="1200" cap="none" spc="0" baseline="0" dirty="0">
                <a:latin typeface="Tahoma" pitchFamily="2" charset="0"/>
                <a:ea typeface="宋体" pitchFamily="2" charset="-122"/>
                <a:cs typeface="Tahoma" pitchFamily="2" charset="0"/>
              </a:rPr>
              <a:t>程序C</a:t>
            </a:r>
            <a:r>
              <a:rPr lang="zh-CN" altLang="en-US" sz="3600" u="none" strike="noStrike" kern="1200" cap="none" spc="0" baseline="0" dirty="0" smtClean="0">
                <a:latin typeface="Tahoma" pitchFamily="2" charset="0"/>
                <a:ea typeface="宋体" pitchFamily="2" charset="-122"/>
                <a:cs typeface="Tahoma" pitchFamily="2" charset="0"/>
              </a:rPr>
              <a:t>,VB</a:t>
            </a:r>
            <a:r>
              <a:rPr lang="zh-CN" altLang="en-US" sz="3600" u="none" strike="noStrike" kern="1200" cap="none" spc="0" baseline="0" dirty="0">
                <a:latin typeface="Tahoma" pitchFamily="2" charset="0"/>
                <a:ea typeface="宋体" pitchFamily="2" charset="-122"/>
                <a:cs typeface="Tahoma" pitchFamily="2" charset="0"/>
              </a:rPr>
              <a:t>,VFP</a:t>
            </a:r>
          </a:p>
        </p:txBody>
      </p:sp>
      <p:sp>
        <p:nvSpPr>
          <p:cNvPr id="5126" name="文本框 5125"/>
          <p:cNvSpPr txBox="1">
            <a:spLocks/>
          </p:cNvSpPr>
          <p:nvPr/>
        </p:nvSpPr>
        <p:spPr>
          <a:xfrm>
            <a:off x="5832475" y="3563938"/>
            <a:ext cx="2474911" cy="649287"/>
          </a:xfrm>
          <a:prstGeom prst="rect">
            <a:avLst/>
          </a:prstGeom>
          <a:noFill/>
          <a:ln w="9525"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spAutoFit/>
          </a:bodyPr>
          <a:lstStyle/>
          <a:p>
            <a:pPr marL="0" indent="0" algn="l">
              <a:lnSpc>
                <a:spcPct val="100000"/>
              </a:lnSpc>
              <a:spcBef>
                <a:spcPts val="0"/>
              </a:spcBef>
              <a:spcAft>
                <a:spcPts val="0"/>
              </a:spcAft>
              <a:buNone/>
            </a:pPr>
            <a:r>
              <a:rPr lang="zh-CN" altLang="en-US" sz="3600" u="none" strike="noStrike" kern="1200" cap="none" spc="0" baseline="0">
                <a:latin typeface="Tahoma" pitchFamily="2" charset="0"/>
                <a:ea typeface="宋体" pitchFamily="2" charset="-122"/>
                <a:cs typeface="Tahoma" pitchFamily="2" charset="0"/>
              </a:rPr>
              <a:t>应用软件</a:t>
            </a:r>
          </a:p>
        </p:txBody>
      </p:sp>
      <p:sp>
        <p:nvSpPr>
          <p:cNvPr id="5127" name="直接连接符 5126"/>
          <p:cNvSpPr>
            <a:spLocks/>
          </p:cNvSpPr>
          <p:nvPr/>
        </p:nvSpPr>
        <p:spPr>
          <a:xfrm>
            <a:off x="2638425" y="3924300"/>
            <a:ext cx="584200" cy="0"/>
          </a:xfrm>
          <a:prstGeom prst="line">
            <a:avLst/>
          </a:prstGeom>
          <a:ln w="9525" cap="flat" cmpd="sng">
            <a:solidFill>
              <a:schemeClr val="tx1"/>
            </a:solidFill>
            <a:prstDash val="solid"/>
            <a:miter/>
            <a:headEnd type="none" w="med" len="med"/>
            <a:tailEnd type="triangle" w="med" len="med"/>
          </a:ln>
        </p:spPr>
      </p:sp>
      <p:sp>
        <p:nvSpPr>
          <p:cNvPr id="5128" name="直接连接符 5127"/>
          <p:cNvSpPr>
            <a:spLocks/>
          </p:cNvSpPr>
          <p:nvPr/>
        </p:nvSpPr>
        <p:spPr>
          <a:xfrm>
            <a:off x="5381625" y="3924300"/>
            <a:ext cx="450849" cy="0"/>
          </a:xfrm>
          <a:prstGeom prst="line">
            <a:avLst/>
          </a:prstGeom>
          <a:ln w="9525" cap="flat" cmpd="sng">
            <a:solidFill>
              <a:schemeClr val="tx1"/>
            </a:solidFill>
            <a:prstDash val="solid"/>
            <a:miter/>
            <a:headEnd type="none" w="med" len="med"/>
            <a:tailEnd type="triangle" w="med" len="med"/>
          </a:ln>
        </p:spPr>
      </p:sp>
      <p:sp>
        <p:nvSpPr>
          <p:cNvPr id="5129" name="文本框 5128"/>
          <p:cNvSpPr txBox="1">
            <a:spLocks/>
          </p:cNvSpPr>
          <p:nvPr/>
        </p:nvSpPr>
        <p:spPr>
          <a:xfrm>
            <a:off x="881062" y="4778375"/>
            <a:ext cx="7337425" cy="1187450"/>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a:lnSpc>
                <a:spcPct val="100000"/>
              </a:lnSpc>
              <a:spcBef>
                <a:spcPts val="0"/>
              </a:spcBef>
              <a:spcAft>
                <a:spcPts val="0"/>
              </a:spcAft>
              <a:buNone/>
            </a:pPr>
            <a:r>
              <a:rPr lang="zh-CN" altLang="en-US" sz="3600" u="none" strike="noStrike" kern="1200" cap="none" spc="0" baseline="0">
                <a:latin typeface="Times New Roman" charset="0"/>
                <a:ea typeface="宋体" pitchFamily="2" charset="-122"/>
                <a:cs typeface="Tahoma" pitchFamily="2" charset="0"/>
              </a:rPr>
              <a:t>数据库设计是一项非常复杂的工作，必须严格按照工程化步骤实施</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0773022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a:xfrm>
            <a:off x="609600" y="304800"/>
            <a:ext cx="3810000" cy="609600"/>
          </a:xfrm>
          <a:prstGeom prst="rect">
            <a:avLst/>
          </a:prstGeom>
        </p:spPr>
        <p:txBody>
          <a:bodyPr anchor="ctr" anchorCtr="0">
            <a:prstTxWarp prst="textNoShape">
              <a:avLst/>
            </a:prstTxWarp>
            <a:noAutofit/>
          </a:bodyPr>
          <a:lstStyle/>
          <a:p>
            <a:pPr algn="l" eaLnBrk="1" latinLnBrk="0" hangingPunct="1"/>
            <a:r>
              <a:rPr lang="en-US" altLang="zh-CN" sz="3200">
                <a:latin typeface="仿宋_GB2312" pitchFamily="1" charset="-122"/>
                <a:ea typeface="仿宋_GB2312" pitchFamily="1" charset="-122"/>
              </a:rPr>
              <a:t>0</a:t>
            </a:r>
            <a:r>
              <a:rPr lang="zh-CN" altLang="en-US" sz="3200">
                <a:latin typeface="仿宋_GB2312" pitchFamily="1" charset="-122"/>
                <a:ea typeface="仿宋_GB2312" pitchFamily="1" charset="-122"/>
              </a:rPr>
              <a:t>层图：</a:t>
            </a:r>
            <a:r>
              <a:rPr lang="zh-CN" altLang="en-US">
                <a:latin typeface="仿宋_GB2312" pitchFamily="1" charset="-122"/>
                <a:ea typeface="仿宋_GB2312" pitchFamily="1" charset="-122"/>
              </a:rPr>
              <a:t> </a:t>
            </a:r>
          </a:p>
        </p:txBody>
      </p:sp>
      <p:sp>
        <p:nvSpPr>
          <p:cNvPr id="322563" name="Text Box 3"/>
          <p:cNvSpPr txBox="1">
            <a:spLocks/>
          </p:cNvSpPr>
          <p:nvPr/>
        </p:nvSpPr>
        <p:spPr>
          <a:xfrm>
            <a:off x="304800" y="5562600"/>
            <a:ext cx="8610600" cy="1076325"/>
          </a:xfrm>
          <a:prstGeom prst="rect">
            <a:avLst/>
          </a:prstGeom>
          <a:solidFill>
            <a:srgbClr val="CCFF99"/>
          </a:solidFill>
          <a:ln w="9525"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3200" b="1" u="none" strike="noStrike" kern="1200" cap="none" spc="0" baseline="0">
                <a:solidFill>
                  <a:schemeClr val="bg1"/>
                </a:solidFill>
                <a:latin typeface="仿宋_GB2312" pitchFamily="1" charset="-122"/>
                <a:ea typeface="仿宋_GB2312" pitchFamily="1" charset="-122"/>
                <a:cs typeface="Tahoma" pitchFamily="2" charset="0"/>
              </a:rPr>
              <a:t>    </a:t>
            </a:r>
            <a:r>
              <a:rPr lang="en-US" altLang="zh-CN" sz="3200" b="1" u="none" strike="noStrike" kern="1200" cap="none" spc="0" baseline="0">
                <a:solidFill>
                  <a:srgbClr val="CC3300"/>
                </a:solidFill>
                <a:latin typeface="仿宋_GB2312" pitchFamily="1" charset="-122"/>
                <a:ea typeface="仿宋_GB2312" pitchFamily="1" charset="-122"/>
                <a:cs typeface="Tahoma" pitchFamily="2" charset="0"/>
              </a:rPr>
              <a:t>0</a:t>
            </a:r>
            <a:r>
              <a:rPr lang="zh-CN" altLang="en-US" sz="3200" b="1" u="none" strike="noStrike" kern="1200" cap="none" spc="0" baseline="0">
                <a:solidFill>
                  <a:srgbClr val="CC3300"/>
                </a:solidFill>
                <a:latin typeface="仿宋_GB2312" pitchFamily="1" charset="-122"/>
                <a:ea typeface="仿宋_GB2312" pitchFamily="1" charset="-122"/>
                <a:cs typeface="Tahoma" pitchFamily="2" charset="0"/>
              </a:rPr>
              <a:t>层图中处理事务仍比较抽象，所以要继续分解，直到涉及到如何具体实现则停止分解。</a:t>
            </a:r>
            <a:r>
              <a:rPr lang="zh-CN" altLang="en-US" sz="3200" u="none" strike="noStrike" kern="1200" cap="none" spc="0" baseline="0">
                <a:solidFill>
                  <a:srgbClr val="CC3300"/>
                </a:solidFill>
                <a:latin typeface="仿宋_GB2312" pitchFamily="1" charset="-122"/>
                <a:ea typeface="仿宋_GB2312" pitchFamily="1" charset="-122"/>
                <a:cs typeface="Tahoma" pitchFamily="2" charset="0"/>
              </a:rPr>
              <a:t> </a:t>
            </a:r>
          </a:p>
        </p:txBody>
      </p:sp>
      <p:sp>
        <p:nvSpPr>
          <p:cNvPr id="322565" name="Text Box 5"/>
          <p:cNvSpPr txBox="1">
            <a:spLocks/>
          </p:cNvSpPr>
          <p:nvPr/>
        </p:nvSpPr>
        <p:spPr>
          <a:xfrm>
            <a:off x="2895600" y="4876800"/>
            <a:ext cx="2971800" cy="579436"/>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3200" b="1" u="none" strike="noStrike" kern="1200" cap="none" spc="0" baseline="0">
                <a:latin typeface="仿宋_GB2312" pitchFamily="1" charset="-122"/>
                <a:ea typeface="仿宋_GB2312" pitchFamily="1" charset="-122"/>
                <a:cs typeface="Tahoma" pitchFamily="2" charset="0"/>
              </a:rPr>
              <a:t>定货系统</a:t>
            </a:r>
            <a:r>
              <a:rPr lang="en-US" altLang="zh-CN" sz="3200" b="1" u="none" strike="noStrike" kern="1200" cap="none" spc="0" baseline="0">
                <a:latin typeface="仿宋_GB2312" pitchFamily="1" charset="-122"/>
                <a:ea typeface="仿宋_GB2312" pitchFamily="1" charset="-122"/>
                <a:cs typeface="Tahoma" pitchFamily="2" charset="0"/>
              </a:rPr>
              <a:t>0</a:t>
            </a:r>
            <a:r>
              <a:rPr lang="zh-CN" altLang="en-US" sz="3200" b="1" u="none" strike="noStrike" kern="1200" cap="none" spc="0" baseline="0">
                <a:latin typeface="仿宋_GB2312" pitchFamily="1" charset="-122"/>
                <a:ea typeface="仿宋_GB2312" pitchFamily="1" charset="-122"/>
                <a:cs typeface="Tahoma" pitchFamily="2" charset="0"/>
              </a:rPr>
              <a:t>层图</a:t>
            </a:r>
            <a:r>
              <a:rPr lang="zh-CN" altLang="en-US" sz="3200" u="none" strike="noStrike" kern="1200" cap="none" spc="0" baseline="0">
                <a:latin typeface="仿宋_GB2312" pitchFamily="1" charset="-122"/>
                <a:ea typeface="仿宋_GB2312" pitchFamily="1" charset="-122"/>
                <a:cs typeface="Tahoma" pitchFamily="2" charset="0"/>
              </a:rPr>
              <a:t> </a:t>
            </a:r>
          </a:p>
        </p:txBody>
      </p:sp>
      <p:sp>
        <p:nvSpPr>
          <p:cNvPr id="322567" name="Text Box 7"/>
          <p:cNvSpPr txBox="1">
            <a:spLocks/>
          </p:cNvSpPr>
          <p:nvPr/>
        </p:nvSpPr>
        <p:spPr>
          <a:xfrm>
            <a:off x="2438400" y="1600200"/>
            <a:ext cx="1524000" cy="457200"/>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库存信息</a:t>
            </a:r>
          </a:p>
        </p:txBody>
      </p:sp>
      <p:sp>
        <p:nvSpPr>
          <p:cNvPr id="322568" name="Text Box 8"/>
          <p:cNvSpPr txBox="1">
            <a:spLocks/>
          </p:cNvSpPr>
          <p:nvPr/>
        </p:nvSpPr>
        <p:spPr>
          <a:xfrm>
            <a:off x="5029200" y="3352800"/>
            <a:ext cx="1752600" cy="525462"/>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定货信息</a:t>
            </a:r>
          </a:p>
        </p:txBody>
      </p:sp>
      <p:sp>
        <p:nvSpPr>
          <p:cNvPr id="322569" name="Text Box 9"/>
          <p:cNvSpPr txBox="1">
            <a:spLocks/>
          </p:cNvSpPr>
          <p:nvPr/>
        </p:nvSpPr>
        <p:spPr>
          <a:xfrm>
            <a:off x="2438400" y="3429000"/>
            <a:ext cx="1447800" cy="449262"/>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定货信息</a:t>
            </a:r>
          </a:p>
        </p:txBody>
      </p:sp>
      <p:sp>
        <p:nvSpPr>
          <p:cNvPr id="322570" name="Text Box 10"/>
          <p:cNvSpPr txBox="1">
            <a:spLocks/>
          </p:cNvSpPr>
          <p:nvPr/>
        </p:nvSpPr>
        <p:spPr>
          <a:xfrm>
            <a:off x="7086600" y="2057400"/>
            <a:ext cx="1524000" cy="457200"/>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定货报表</a:t>
            </a:r>
          </a:p>
        </p:txBody>
      </p:sp>
      <p:sp>
        <p:nvSpPr>
          <p:cNvPr id="322571" name="Text Box 11"/>
          <p:cNvSpPr txBox="1">
            <a:spLocks/>
          </p:cNvSpPr>
          <p:nvPr/>
        </p:nvSpPr>
        <p:spPr>
          <a:xfrm>
            <a:off x="762000" y="2133600"/>
            <a:ext cx="990600" cy="457200"/>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事务</a:t>
            </a:r>
          </a:p>
        </p:txBody>
      </p:sp>
      <p:sp>
        <p:nvSpPr>
          <p:cNvPr id="322572" name="Oval 12"/>
          <p:cNvSpPr>
            <a:spLocks/>
          </p:cNvSpPr>
          <p:nvPr/>
        </p:nvSpPr>
        <p:spPr>
          <a:xfrm>
            <a:off x="1752600" y="2133600"/>
            <a:ext cx="2362200" cy="1066800"/>
          </a:xfrm>
          <a:prstGeom prst="ellipse">
            <a:avLst/>
          </a:prstGeom>
          <a:noFill/>
          <a:ln w="9525"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en-US" altLang="zh-CN" sz="2400" b="1" u="none" strike="noStrike" kern="1200" cap="none" spc="0" baseline="0">
                <a:latin typeface="仿宋_GB2312" pitchFamily="1" charset="-122"/>
                <a:ea typeface="仿宋_GB2312" pitchFamily="1" charset="-122"/>
                <a:cs typeface="Tahoma" pitchFamily="2" charset="0"/>
              </a:rPr>
              <a:t>1</a:t>
            </a:r>
          </a:p>
          <a:p>
            <a:pPr marL="0" indent="0" algn="ctr"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处理事务</a:t>
            </a:r>
          </a:p>
        </p:txBody>
      </p:sp>
      <p:sp>
        <p:nvSpPr>
          <p:cNvPr id="322573" name="Oval 13"/>
          <p:cNvSpPr>
            <a:spLocks/>
          </p:cNvSpPr>
          <p:nvPr/>
        </p:nvSpPr>
        <p:spPr>
          <a:xfrm>
            <a:off x="4724400" y="2133600"/>
            <a:ext cx="2286000" cy="1066800"/>
          </a:xfrm>
          <a:prstGeom prst="ellipse">
            <a:avLst/>
          </a:prstGeom>
          <a:noFill/>
          <a:ln w="9525"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en-US" altLang="zh-CN" sz="2400" b="1" u="none" strike="noStrike" kern="1200" cap="none" spc="0" baseline="0">
                <a:latin typeface="仿宋_GB2312" pitchFamily="1" charset="-122"/>
                <a:ea typeface="仿宋_GB2312" pitchFamily="1" charset="-122"/>
                <a:cs typeface="Tahoma" pitchFamily="2" charset="0"/>
              </a:rPr>
              <a:t>2</a:t>
            </a:r>
          </a:p>
          <a:p>
            <a:pPr marL="0" indent="0" algn="ctr" eaLnBrk="0" latinLnBrk="0" hangingPunct="0">
              <a:lnSpc>
                <a:spcPct val="100000"/>
              </a:lnSpc>
              <a:spcBef>
                <a:spcPts val="0"/>
              </a:spcBef>
              <a:spcAft>
                <a:spcPts val="0"/>
              </a:spcAft>
              <a:buNone/>
            </a:pPr>
            <a:r>
              <a:rPr lang="zh-CN" altLang="en-US" sz="2400" b="1" u="none" strike="noStrike" kern="1200" cap="none" spc="0" baseline="0">
                <a:latin typeface="仿宋_GB2312" pitchFamily="1" charset="-122"/>
                <a:ea typeface="仿宋_GB2312" pitchFamily="1" charset="-122"/>
                <a:cs typeface="Tahoma" pitchFamily="2" charset="0"/>
              </a:rPr>
              <a:t>产生报表</a:t>
            </a:r>
          </a:p>
        </p:txBody>
      </p:sp>
      <p:sp>
        <p:nvSpPr>
          <p:cNvPr id="322574" name="Line 14"/>
          <p:cNvSpPr>
            <a:spLocks/>
          </p:cNvSpPr>
          <p:nvPr/>
        </p:nvSpPr>
        <p:spPr>
          <a:xfrm>
            <a:off x="3429000" y="3962400"/>
            <a:ext cx="1828800" cy="0"/>
          </a:xfrm>
          <a:prstGeom prst="line">
            <a:avLst/>
          </a:prstGeom>
          <a:ln w="9525" cap="flat" cmpd="sng">
            <a:solidFill>
              <a:schemeClr val="tx1"/>
            </a:solidFill>
            <a:prstDash val="solid"/>
            <a:round/>
            <a:headEnd type="none" w="med" len="med"/>
            <a:tailEnd type="none" w="med" len="med"/>
          </a:ln>
        </p:spPr>
      </p:sp>
      <p:sp>
        <p:nvSpPr>
          <p:cNvPr id="322575" name="Line 15"/>
          <p:cNvSpPr>
            <a:spLocks/>
          </p:cNvSpPr>
          <p:nvPr/>
        </p:nvSpPr>
        <p:spPr>
          <a:xfrm flipH="1">
            <a:off x="3429000" y="3962400"/>
            <a:ext cx="0" cy="533400"/>
          </a:xfrm>
          <a:prstGeom prst="line">
            <a:avLst/>
          </a:prstGeom>
          <a:ln w="9525" cap="flat" cmpd="sng">
            <a:solidFill>
              <a:schemeClr val="tx1"/>
            </a:solidFill>
            <a:prstDash val="solid"/>
            <a:round/>
            <a:headEnd type="none" w="med" len="med"/>
            <a:tailEnd type="none" w="med" len="med"/>
          </a:ln>
        </p:spPr>
      </p:sp>
      <p:sp>
        <p:nvSpPr>
          <p:cNvPr id="322576" name="Line 16"/>
          <p:cNvSpPr>
            <a:spLocks/>
          </p:cNvSpPr>
          <p:nvPr/>
        </p:nvSpPr>
        <p:spPr>
          <a:xfrm>
            <a:off x="3429000" y="4495800"/>
            <a:ext cx="1828800" cy="0"/>
          </a:xfrm>
          <a:prstGeom prst="line">
            <a:avLst/>
          </a:prstGeom>
          <a:ln w="9525" cap="flat" cmpd="sng">
            <a:solidFill>
              <a:schemeClr val="tx1"/>
            </a:solidFill>
            <a:prstDash val="solid"/>
            <a:round/>
            <a:headEnd type="none" w="med" len="med"/>
            <a:tailEnd type="none" w="med" len="med"/>
          </a:ln>
        </p:spPr>
      </p:sp>
      <p:sp>
        <p:nvSpPr>
          <p:cNvPr id="322577" name="Line 17"/>
          <p:cNvSpPr>
            <a:spLocks/>
          </p:cNvSpPr>
          <p:nvPr/>
        </p:nvSpPr>
        <p:spPr>
          <a:xfrm>
            <a:off x="3962400" y="3962400"/>
            <a:ext cx="0" cy="533400"/>
          </a:xfrm>
          <a:prstGeom prst="line">
            <a:avLst/>
          </a:prstGeom>
          <a:ln w="9525" cap="flat" cmpd="sng">
            <a:solidFill>
              <a:schemeClr val="tx1"/>
            </a:solidFill>
            <a:prstDash val="solid"/>
            <a:round/>
            <a:headEnd type="none" w="med" len="med"/>
            <a:tailEnd type="none" w="med" len="med"/>
          </a:ln>
        </p:spPr>
      </p:sp>
      <p:sp>
        <p:nvSpPr>
          <p:cNvPr id="322578" name="Line 18"/>
          <p:cNvSpPr>
            <a:spLocks/>
          </p:cNvSpPr>
          <p:nvPr/>
        </p:nvSpPr>
        <p:spPr>
          <a:xfrm>
            <a:off x="533400" y="2667000"/>
            <a:ext cx="1219200" cy="6349"/>
          </a:xfrm>
          <a:prstGeom prst="line">
            <a:avLst/>
          </a:prstGeom>
          <a:ln w="9525" cap="flat" cmpd="sng">
            <a:solidFill>
              <a:schemeClr val="tx1"/>
            </a:solidFill>
            <a:prstDash val="solid"/>
            <a:round/>
            <a:headEnd type="none" w="med" len="med"/>
            <a:tailEnd type="triangle" w="med" len="med"/>
          </a:ln>
        </p:spPr>
      </p:sp>
      <p:sp>
        <p:nvSpPr>
          <p:cNvPr id="322579" name="Line 19"/>
          <p:cNvSpPr>
            <a:spLocks/>
          </p:cNvSpPr>
          <p:nvPr/>
        </p:nvSpPr>
        <p:spPr>
          <a:xfrm>
            <a:off x="7010400" y="2667000"/>
            <a:ext cx="1752600" cy="6349"/>
          </a:xfrm>
          <a:prstGeom prst="line">
            <a:avLst/>
          </a:prstGeom>
          <a:ln w="9525" cap="flat" cmpd="sng">
            <a:solidFill>
              <a:schemeClr val="tx1"/>
            </a:solidFill>
            <a:prstDash val="solid"/>
            <a:round/>
            <a:headEnd type="none" w="med" len="med"/>
            <a:tailEnd type="triangle" w="med" len="med"/>
          </a:ln>
        </p:spPr>
      </p:sp>
      <p:sp>
        <p:nvSpPr>
          <p:cNvPr id="322580" name="Line 20"/>
          <p:cNvSpPr>
            <a:spLocks/>
          </p:cNvSpPr>
          <p:nvPr/>
        </p:nvSpPr>
        <p:spPr>
          <a:xfrm>
            <a:off x="3276600" y="3200400"/>
            <a:ext cx="838200" cy="685800"/>
          </a:xfrm>
          <a:prstGeom prst="line">
            <a:avLst/>
          </a:prstGeom>
          <a:ln w="9525" cap="flat" cmpd="sng">
            <a:solidFill>
              <a:schemeClr val="tx1"/>
            </a:solidFill>
            <a:prstDash val="solid"/>
            <a:round/>
            <a:headEnd type="none" w="med" len="med"/>
            <a:tailEnd type="triangle" w="med" len="med"/>
          </a:ln>
        </p:spPr>
      </p:sp>
      <p:sp>
        <p:nvSpPr>
          <p:cNvPr id="322581" name="Line 21"/>
          <p:cNvSpPr>
            <a:spLocks/>
          </p:cNvSpPr>
          <p:nvPr/>
        </p:nvSpPr>
        <p:spPr>
          <a:xfrm flipV="1">
            <a:off x="4572000" y="3200400"/>
            <a:ext cx="838200" cy="685800"/>
          </a:xfrm>
          <a:prstGeom prst="line">
            <a:avLst/>
          </a:prstGeom>
          <a:ln w="9525" cap="flat" cmpd="sng">
            <a:solidFill>
              <a:schemeClr val="tx1"/>
            </a:solidFill>
            <a:prstDash val="solid"/>
            <a:round/>
            <a:headEnd type="none" w="med" len="med"/>
            <a:tailEnd type="triangle" w="med" len="med"/>
          </a:ln>
        </p:spPr>
      </p:sp>
      <p:sp>
        <p:nvSpPr>
          <p:cNvPr id="322582" name="Text Box 22"/>
          <p:cNvSpPr txBox="1">
            <a:spLocks/>
          </p:cNvSpPr>
          <p:nvPr/>
        </p:nvSpPr>
        <p:spPr>
          <a:xfrm>
            <a:off x="3429000" y="3962400"/>
            <a:ext cx="2057400" cy="457200"/>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en-US" altLang="zh-CN" sz="2400" b="1" u="none" strike="noStrike" kern="1200" cap="none" spc="0" baseline="0">
                <a:latin typeface="仿宋_GB2312" pitchFamily="1" charset="-122"/>
                <a:ea typeface="仿宋_GB2312" pitchFamily="1" charset="-122"/>
                <a:cs typeface="Tahoma" pitchFamily="2" charset="0"/>
              </a:rPr>
              <a:t>D2  </a:t>
            </a:r>
            <a:r>
              <a:rPr lang="zh-CN" altLang="en-US" sz="2400" b="1" u="none" strike="noStrike" kern="1200" cap="none" spc="0" baseline="0">
                <a:latin typeface="仿宋_GB2312" pitchFamily="1" charset="-122"/>
                <a:ea typeface="仿宋_GB2312" pitchFamily="1" charset="-122"/>
                <a:cs typeface="Tahoma" pitchFamily="2" charset="0"/>
              </a:rPr>
              <a:t>订货信息</a:t>
            </a:r>
            <a:r>
              <a:rPr lang="zh-CN" altLang="en-US" sz="2400" u="none" strike="noStrike" kern="1200" cap="none" spc="0" baseline="0">
                <a:latin typeface="仿宋_GB2312" pitchFamily="1" charset="-122"/>
                <a:ea typeface="仿宋_GB2312" pitchFamily="1" charset="-122"/>
                <a:cs typeface="Tahoma" pitchFamily="2" charset="0"/>
              </a:rPr>
              <a:t> </a:t>
            </a:r>
          </a:p>
        </p:txBody>
      </p:sp>
      <p:sp>
        <p:nvSpPr>
          <p:cNvPr id="322583" name="Line 23"/>
          <p:cNvSpPr>
            <a:spLocks/>
          </p:cNvSpPr>
          <p:nvPr/>
        </p:nvSpPr>
        <p:spPr>
          <a:xfrm>
            <a:off x="3352800" y="914400"/>
            <a:ext cx="1828800" cy="1586"/>
          </a:xfrm>
          <a:prstGeom prst="line">
            <a:avLst/>
          </a:prstGeom>
          <a:ln w="9525" cap="flat" cmpd="sng">
            <a:solidFill>
              <a:schemeClr val="tx1"/>
            </a:solidFill>
            <a:prstDash val="solid"/>
            <a:round/>
            <a:headEnd type="none" w="med" len="med"/>
            <a:tailEnd type="none" w="med" len="med"/>
          </a:ln>
        </p:spPr>
      </p:sp>
      <p:sp>
        <p:nvSpPr>
          <p:cNvPr id="322584" name="Line 24"/>
          <p:cNvSpPr>
            <a:spLocks/>
          </p:cNvSpPr>
          <p:nvPr/>
        </p:nvSpPr>
        <p:spPr>
          <a:xfrm flipH="1">
            <a:off x="3352800" y="914400"/>
            <a:ext cx="1587" cy="533400"/>
          </a:xfrm>
          <a:prstGeom prst="line">
            <a:avLst/>
          </a:prstGeom>
          <a:ln w="9525" cap="flat" cmpd="sng">
            <a:solidFill>
              <a:schemeClr val="tx1"/>
            </a:solidFill>
            <a:prstDash val="solid"/>
            <a:round/>
            <a:headEnd type="none" w="med" len="med"/>
            <a:tailEnd type="none" w="med" len="med"/>
          </a:ln>
        </p:spPr>
      </p:sp>
      <p:sp>
        <p:nvSpPr>
          <p:cNvPr id="322585" name="Line 25"/>
          <p:cNvSpPr>
            <a:spLocks/>
          </p:cNvSpPr>
          <p:nvPr/>
        </p:nvSpPr>
        <p:spPr>
          <a:xfrm>
            <a:off x="3352800" y="1447800"/>
            <a:ext cx="1828800" cy="1584"/>
          </a:xfrm>
          <a:prstGeom prst="line">
            <a:avLst/>
          </a:prstGeom>
          <a:ln w="9525" cap="flat" cmpd="sng">
            <a:solidFill>
              <a:schemeClr val="tx1"/>
            </a:solidFill>
            <a:prstDash val="solid"/>
            <a:round/>
            <a:headEnd type="none" w="med" len="med"/>
            <a:tailEnd type="none" w="med" len="med"/>
          </a:ln>
        </p:spPr>
      </p:sp>
      <p:sp>
        <p:nvSpPr>
          <p:cNvPr id="322586" name="Line 26"/>
          <p:cNvSpPr>
            <a:spLocks/>
          </p:cNvSpPr>
          <p:nvPr/>
        </p:nvSpPr>
        <p:spPr>
          <a:xfrm>
            <a:off x="3886200" y="914400"/>
            <a:ext cx="1587" cy="533400"/>
          </a:xfrm>
          <a:prstGeom prst="line">
            <a:avLst/>
          </a:prstGeom>
          <a:ln w="9525" cap="flat" cmpd="sng">
            <a:solidFill>
              <a:schemeClr val="tx1"/>
            </a:solidFill>
            <a:prstDash val="solid"/>
            <a:round/>
            <a:headEnd type="none" w="med" len="med"/>
            <a:tailEnd type="none" w="med" len="med"/>
          </a:ln>
        </p:spPr>
      </p:sp>
      <p:sp>
        <p:nvSpPr>
          <p:cNvPr id="322587" name="Text Box 27"/>
          <p:cNvSpPr txBox="1">
            <a:spLocks/>
          </p:cNvSpPr>
          <p:nvPr/>
        </p:nvSpPr>
        <p:spPr>
          <a:xfrm>
            <a:off x="3352800" y="914400"/>
            <a:ext cx="2057400" cy="457200"/>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en-US" altLang="zh-CN" sz="2400" b="1" u="none" strike="noStrike" kern="1200" cap="none" spc="0" baseline="0">
                <a:latin typeface="仿宋_GB2312" pitchFamily="1" charset="-122"/>
                <a:ea typeface="仿宋_GB2312" pitchFamily="1" charset="-122"/>
                <a:cs typeface="Tahoma" pitchFamily="2" charset="0"/>
              </a:rPr>
              <a:t>D1  </a:t>
            </a:r>
            <a:r>
              <a:rPr lang="zh-CN" altLang="en-US" sz="2400" b="1" u="none" strike="noStrike" kern="1200" cap="none" spc="0" baseline="0">
                <a:latin typeface="仿宋_GB2312" pitchFamily="1" charset="-122"/>
                <a:ea typeface="仿宋_GB2312" pitchFamily="1" charset="-122"/>
                <a:cs typeface="Tahoma" pitchFamily="2" charset="0"/>
              </a:rPr>
              <a:t>库存清单</a:t>
            </a:r>
            <a:r>
              <a:rPr lang="zh-CN" altLang="en-US" sz="2400" u="none" strike="noStrike" kern="1200" cap="none" spc="0" baseline="0">
                <a:latin typeface="仿宋_GB2312" pitchFamily="1" charset="-122"/>
                <a:ea typeface="仿宋_GB2312" pitchFamily="1" charset="-122"/>
                <a:cs typeface="Tahoma" pitchFamily="2" charset="0"/>
              </a:rPr>
              <a:t> </a:t>
            </a:r>
          </a:p>
        </p:txBody>
      </p:sp>
      <p:sp>
        <p:nvSpPr>
          <p:cNvPr id="322588" name="Line 28"/>
          <p:cNvSpPr>
            <a:spLocks/>
          </p:cNvSpPr>
          <p:nvPr/>
        </p:nvSpPr>
        <p:spPr>
          <a:xfrm flipH="1">
            <a:off x="3429000" y="1447800"/>
            <a:ext cx="609600" cy="838200"/>
          </a:xfrm>
          <a:prstGeom prst="line">
            <a:avLst/>
          </a:prstGeom>
          <a:ln w="9525" cap="flat" cmpd="sng">
            <a:solidFill>
              <a:schemeClr val="tx1"/>
            </a:solidFill>
            <a:prstDash val="solid"/>
            <a:round/>
            <a:headEnd type="triangle" w="med" len="med"/>
            <a:tailEnd type="triangle" w="med" len="med"/>
          </a:ln>
        </p:spPr>
      </p:sp>
      <p:sp>
        <p:nvSpPr>
          <p:cNvPr id="322589" name="Line 29"/>
          <p:cNvSpPr>
            <a:spLocks/>
          </p:cNvSpPr>
          <p:nvPr/>
        </p:nvSpPr>
        <p:spPr>
          <a:xfrm>
            <a:off x="1752600" y="2667000"/>
            <a:ext cx="2362200" cy="0"/>
          </a:xfrm>
          <a:prstGeom prst="line">
            <a:avLst/>
          </a:prstGeom>
          <a:ln w="9525" cap="flat" cmpd="sng">
            <a:solidFill>
              <a:schemeClr val="tx1"/>
            </a:solidFill>
            <a:prstDash val="solid"/>
            <a:round/>
            <a:headEnd type="none" w="med" len="med"/>
            <a:tailEnd type="none" w="med" len="med"/>
          </a:ln>
        </p:spPr>
      </p:sp>
      <p:sp>
        <p:nvSpPr>
          <p:cNvPr id="322590" name="Line 30"/>
          <p:cNvSpPr>
            <a:spLocks/>
          </p:cNvSpPr>
          <p:nvPr/>
        </p:nvSpPr>
        <p:spPr>
          <a:xfrm>
            <a:off x="4724400" y="2667000"/>
            <a:ext cx="2286000" cy="0"/>
          </a:xfrm>
          <a:prstGeom prst="line">
            <a:avLst/>
          </a:prstGeom>
          <a:ln w="9525" cap="flat" cmpd="sng">
            <a:solidFill>
              <a:schemeClr val="tx1"/>
            </a:solidFill>
            <a:prstDash val="solid"/>
            <a:round/>
            <a:headEnd type="none" w="med" len="med"/>
            <a:tailEnd type="none" w="med" len="med"/>
          </a:ln>
        </p:spPr>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20</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8049655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a:xfrm>
            <a:off x="304800" y="228600"/>
            <a:ext cx="6248400" cy="609600"/>
          </a:xfrm>
          <a:prstGeom prst="rect">
            <a:avLst/>
          </a:prstGeom>
          <a:ln w="12700" cap="flat" cmpd="sng">
            <a:noFill/>
            <a:prstDash val="solid"/>
            <a:miter/>
          </a:ln>
        </p:spPr>
        <p:txBody>
          <a:bodyPr anchor="ctr" anchorCtr="0">
            <a:prstTxWarp prst="textNoShape">
              <a:avLst/>
            </a:prstTxWarp>
            <a:noAutofit/>
          </a:bodyPr>
          <a:lstStyle/>
          <a:p>
            <a:pPr algn="l" eaLnBrk="1" latinLnBrk="0" hangingPunct="1"/>
            <a:r>
              <a:rPr lang="zh-CN" altLang="en-US" sz="3200">
                <a:latin typeface="仿宋_GB2312" pitchFamily="1" charset="-122"/>
                <a:ea typeface="仿宋_GB2312" pitchFamily="1" charset="-122"/>
              </a:rPr>
              <a:t> </a:t>
            </a:r>
            <a:r>
              <a:rPr lang="zh-CN" altLang="en-US" sz="3200">
                <a:solidFill>
                  <a:srgbClr val="FF0000"/>
                </a:solidFill>
                <a:latin typeface="仿宋_GB2312" pitchFamily="1" charset="-122"/>
                <a:ea typeface="仿宋_GB2312" pitchFamily="1" charset="-122"/>
              </a:rPr>
              <a:t>对处理事务分解如下</a:t>
            </a:r>
            <a:r>
              <a:rPr lang="zh-CN" altLang="en-US" sz="3200">
                <a:latin typeface="仿宋_GB2312" pitchFamily="1" charset="-122"/>
                <a:ea typeface="仿宋_GB2312" pitchFamily="1" charset="-122"/>
              </a:rPr>
              <a:t>：</a:t>
            </a:r>
          </a:p>
        </p:txBody>
      </p:sp>
      <p:sp>
        <p:nvSpPr>
          <p:cNvPr id="40962" name="Text Box 3"/>
          <p:cNvSpPr txBox="1">
            <a:spLocks/>
          </p:cNvSpPr>
          <p:nvPr/>
        </p:nvSpPr>
        <p:spPr>
          <a:xfrm>
            <a:off x="2590800" y="1600200"/>
            <a:ext cx="1524000" cy="457200"/>
          </a:xfrm>
          <a:prstGeom prst="rect">
            <a:avLst/>
          </a:prstGeom>
          <a:noFill/>
          <a:ln w="12700"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latin typeface="仿宋_GB2312" pitchFamily="1" charset="-122"/>
                <a:ea typeface="仿宋_GB2312" pitchFamily="1" charset="-122"/>
                <a:cs typeface="Tahoma" pitchFamily="2" charset="0"/>
              </a:rPr>
              <a:t>库存信息</a:t>
            </a:r>
          </a:p>
        </p:txBody>
      </p:sp>
      <p:sp>
        <p:nvSpPr>
          <p:cNvPr id="40963" name="Text Box 4"/>
          <p:cNvSpPr txBox="1">
            <a:spLocks/>
          </p:cNvSpPr>
          <p:nvPr/>
        </p:nvSpPr>
        <p:spPr>
          <a:xfrm>
            <a:off x="7696200" y="3124200"/>
            <a:ext cx="1447800" cy="525462"/>
          </a:xfrm>
          <a:prstGeom prst="rect">
            <a:avLst/>
          </a:prstGeom>
          <a:noFill/>
          <a:ln w="12700"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latin typeface="仿宋_GB2312" pitchFamily="1" charset="-122"/>
                <a:ea typeface="仿宋_GB2312" pitchFamily="1" charset="-122"/>
                <a:cs typeface="Tahoma" pitchFamily="2" charset="0"/>
              </a:rPr>
              <a:t>定货信息</a:t>
            </a:r>
          </a:p>
        </p:txBody>
      </p:sp>
      <p:sp>
        <p:nvSpPr>
          <p:cNvPr id="40964" name="Text Box 5"/>
          <p:cNvSpPr txBox="1">
            <a:spLocks/>
          </p:cNvSpPr>
          <p:nvPr/>
        </p:nvSpPr>
        <p:spPr>
          <a:xfrm>
            <a:off x="539750" y="2492375"/>
            <a:ext cx="990600" cy="457200"/>
          </a:xfrm>
          <a:prstGeom prst="rect">
            <a:avLst/>
          </a:prstGeom>
          <a:noFill/>
          <a:ln w="12700"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solidFill>
                  <a:srgbClr val="FF0000"/>
                </a:solidFill>
                <a:latin typeface="仿宋_GB2312" pitchFamily="1" charset="-122"/>
                <a:ea typeface="仿宋_GB2312" pitchFamily="1" charset="-122"/>
                <a:cs typeface="Tahoma" pitchFamily="2" charset="0"/>
              </a:rPr>
              <a:t>事务</a:t>
            </a:r>
          </a:p>
        </p:txBody>
      </p:sp>
      <p:sp>
        <p:nvSpPr>
          <p:cNvPr id="40965" name="Oval 6"/>
          <p:cNvSpPr>
            <a:spLocks/>
          </p:cNvSpPr>
          <p:nvPr/>
        </p:nvSpPr>
        <p:spPr>
          <a:xfrm>
            <a:off x="1295400" y="2133600"/>
            <a:ext cx="1066800" cy="1828800"/>
          </a:xfrm>
          <a:prstGeom prst="ellipse">
            <a:avLst/>
          </a:prstGeom>
          <a:noFill/>
          <a:ln w="12700"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en-US" altLang="zh-CN" sz="2400" b="1" u="none" strike="noStrike" kern="1200" cap="none" spc="0" baseline="0">
                <a:solidFill>
                  <a:srgbClr val="FF0000"/>
                </a:solidFill>
                <a:latin typeface="仿宋_GB2312" pitchFamily="1" charset="-122"/>
                <a:ea typeface="仿宋_GB2312" pitchFamily="1" charset="-122"/>
                <a:cs typeface="Tahoma" pitchFamily="2" charset="0"/>
              </a:rPr>
              <a:t>1.1 </a:t>
            </a:r>
            <a:r>
              <a:rPr lang="zh-CN" altLang="en-US" sz="2400" b="1" u="none" strike="noStrike" kern="1200" cap="none" spc="0" baseline="0">
                <a:solidFill>
                  <a:srgbClr val="FF0000"/>
                </a:solidFill>
                <a:latin typeface="仿宋_GB2312" pitchFamily="1" charset="-122"/>
                <a:ea typeface="仿宋_GB2312" pitchFamily="1" charset="-122"/>
                <a:cs typeface="Tahoma" pitchFamily="2" charset="0"/>
              </a:rPr>
              <a:t>接收事务</a:t>
            </a:r>
            <a:r>
              <a:rPr lang="zh-CN" altLang="en-US" sz="2400" b="1" u="none" strike="noStrike" kern="1200" cap="none" spc="0" baseline="0">
                <a:latin typeface="仿宋_GB2312" pitchFamily="1" charset="-122"/>
                <a:ea typeface="仿宋_GB2312" pitchFamily="1" charset="-122"/>
                <a:cs typeface="Tahoma" pitchFamily="2" charset="0"/>
              </a:rPr>
              <a:t> </a:t>
            </a:r>
          </a:p>
        </p:txBody>
      </p:sp>
      <p:sp>
        <p:nvSpPr>
          <p:cNvPr id="40966" name="Line 7"/>
          <p:cNvSpPr>
            <a:spLocks/>
          </p:cNvSpPr>
          <p:nvPr/>
        </p:nvSpPr>
        <p:spPr>
          <a:xfrm>
            <a:off x="228600" y="3048000"/>
            <a:ext cx="1066800" cy="0"/>
          </a:xfrm>
          <a:prstGeom prst="line">
            <a:avLst/>
          </a:prstGeom>
          <a:ln w="12700" cap="flat" cmpd="sng">
            <a:solidFill>
              <a:schemeClr val="tx1"/>
            </a:solidFill>
            <a:prstDash val="solid"/>
            <a:round/>
            <a:headEnd type="none" w="med" len="med"/>
            <a:tailEnd type="triangle" w="med" len="med"/>
          </a:ln>
        </p:spPr>
      </p:sp>
      <p:sp>
        <p:nvSpPr>
          <p:cNvPr id="40967" name="Line 8"/>
          <p:cNvSpPr>
            <a:spLocks/>
          </p:cNvSpPr>
          <p:nvPr/>
        </p:nvSpPr>
        <p:spPr>
          <a:xfrm flipV="1">
            <a:off x="7772400" y="3733800"/>
            <a:ext cx="533400" cy="685800"/>
          </a:xfrm>
          <a:prstGeom prst="line">
            <a:avLst/>
          </a:prstGeom>
          <a:ln w="12700" cap="flat" cmpd="sng">
            <a:solidFill>
              <a:schemeClr val="tx1"/>
            </a:solidFill>
            <a:prstDash val="solid"/>
            <a:round/>
            <a:headEnd type="none" w="med" len="med"/>
            <a:tailEnd type="triangle" w="med" len="med"/>
          </a:ln>
        </p:spPr>
      </p:sp>
      <p:sp>
        <p:nvSpPr>
          <p:cNvPr id="40968" name="Line 9"/>
          <p:cNvSpPr>
            <a:spLocks/>
          </p:cNvSpPr>
          <p:nvPr/>
        </p:nvSpPr>
        <p:spPr>
          <a:xfrm>
            <a:off x="2362200" y="3048000"/>
            <a:ext cx="1219200" cy="1587"/>
          </a:xfrm>
          <a:prstGeom prst="line">
            <a:avLst/>
          </a:prstGeom>
          <a:ln w="12700" cap="flat" cmpd="sng">
            <a:solidFill>
              <a:schemeClr val="tx1"/>
            </a:solidFill>
            <a:prstDash val="solid"/>
            <a:round/>
            <a:headEnd type="none" w="med" len="med"/>
            <a:tailEnd type="triangle" w="med" len="med"/>
          </a:ln>
        </p:spPr>
      </p:sp>
      <p:sp>
        <p:nvSpPr>
          <p:cNvPr id="40969" name="Line 10"/>
          <p:cNvSpPr>
            <a:spLocks/>
          </p:cNvSpPr>
          <p:nvPr/>
        </p:nvSpPr>
        <p:spPr>
          <a:xfrm flipV="1">
            <a:off x="4648200" y="3048000"/>
            <a:ext cx="1295400" cy="0"/>
          </a:xfrm>
          <a:prstGeom prst="line">
            <a:avLst/>
          </a:prstGeom>
          <a:ln w="12700" cap="flat" cmpd="sng">
            <a:solidFill>
              <a:schemeClr val="tx1"/>
            </a:solidFill>
            <a:prstDash val="solid"/>
            <a:round/>
            <a:headEnd type="none" w="med" len="med"/>
            <a:tailEnd type="triangle" w="med" len="med"/>
          </a:ln>
        </p:spPr>
      </p:sp>
      <p:sp>
        <p:nvSpPr>
          <p:cNvPr id="40970" name="Line 11"/>
          <p:cNvSpPr>
            <a:spLocks/>
          </p:cNvSpPr>
          <p:nvPr/>
        </p:nvSpPr>
        <p:spPr>
          <a:xfrm>
            <a:off x="3276600" y="990600"/>
            <a:ext cx="1828800" cy="1586"/>
          </a:xfrm>
          <a:prstGeom prst="line">
            <a:avLst/>
          </a:prstGeom>
          <a:ln w="12700" cap="flat" cmpd="sng">
            <a:solidFill>
              <a:schemeClr val="tx1"/>
            </a:solidFill>
            <a:prstDash val="solid"/>
            <a:round/>
            <a:headEnd type="none" w="med" len="med"/>
            <a:tailEnd type="none" w="med" len="med"/>
          </a:ln>
        </p:spPr>
      </p:sp>
      <p:sp>
        <p:nvSpPr>
          <p:cNvPr id="40971" name="Line 12"/>
          <p:cNvSpPr>
            <a:spLocks/>
          </p:cNvSpPr>
          <p:nvPr/>
        </p:nvSpPr>
        <p:spPr>
          <a:xfrm flipH="1">
            <a:off x="3276600" y="990600"/>
            <a:ext cx="1587" cy="533400"/>
          </a:xfrm>
          <a:prstGeom prst="line">
            <a:avLst/>
          </a:prstGeom>
          <a:ln w="12700" cap="flat" cmpd="sng">
            <a:solidFill>
              <a:schemeClr val="tx1"/>
            </a:solidFill>
            <a:prstDash val="solid"/>
            <a:round/>
            <a:headEnd type="none" w="med" len="med"/>
            <a:tailEnd type="none" w="med" len="med"/>
          </a:ln>
        </p:spPr>
      </p:sp>
      <p:sp>
        <p:nvSpPr>
          <p:cNvPr id="40972" name="Line 13"/>
          <p:cNvSpPr>
            <a:spLocks/>
          </p:cNvSpPr>
          <p:nvPr/>
        </p:nvSpPr>
        <p:spPr>
          <a:xfrm>
            <a:off x="3276600" y="1524000"/>
            <a:ext cx="1828800" cy="1584"/>
          </a:xfrm>
          <a:prstGeom prst="line">
            <a:avLst/>
          </a:prstGeom>
          <a:ln w="12700" cap="flat" cmpd="sng">
            <a:solidFill>
              <a:schemeClr val="tx1"/>
            </a:solidFill>
            <a:prstDash val="solid"/>
            <a:round/>
            <a:headEnd type="none" w="med" len="med"/>
            <a:tailEnd type="none" w="med" len="med"/>
          </a:ln>
        </p:spPr>
      </p:sp>
      <p:sp>
        <p:nvSpPr>
          <p:cNvPr id="40973" name="Line 14"/>
          <p:cNvSpPr>
            <a:spLocks/>
          </p:cNvSpPr>
          <p:nvPr/>
        </p:nvSpPr>
        <p:spPr>
          <a:xfrm>
            <a:off x="3810000" y="990600"/>
            <a:ext cx="1587" cy="533400"/>
          </a:xfrm>
          <a:prstGeom prst="line">
            <a:avLst/>
          </a:prstGeom>
          <a:ln w="12700" cap="flat" cmpd="sng">
            <a:solidFill>
              <a:schemeClr val="tx1"/>
            </a:solidFill>
            <a:prstDash val="solid"/>
            <a:round/>
            <a:headEnd type="none" w="med" len="med"/>
            <a:tailEnd type="none" w="med" len="med"/>
          </a:ln>
        </p:spPr>
      </p:sp>
      <p:sp>
        <p:nvSpPr>
          <p:cNvPr id="40974" name="Text Box 15"/>
          <p:cNvSpPr txBox="1">
            <a:spLocks/>
          </p:cNvSpPr>
          <p:nvPr/>
        </p:nvSpPr>
        <p:spPr>
          <a:xfrm>
            <a:off x="3276600" y="990600"/>
            <a:ext cx="2057400" cy="457200"/>
          </a:xfrm>
          <a:prstGeom prst="rect">
            <a:avLst/>
          </a:prstGeom>
          <a:noFill/>
          <a:ln w="12700"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en-US" altLang="zh-CN" sz="2400" b="1" u="none" strike="noStrike" kern="1200" cap="none" spc="0" baseline="0">
                <a:latin typeface="仿宋_GB2312" pitchFamily="1" charset="-122"/>
                <a:ea typeface="仿宋_GB2312" pitchFamily="1" charset="-122"/>
                <a:cs typeface="Tahoma" pitchFamily="2" charset="0"/>
              </a:rPr>
              <a:t>D1  </a:t>
            </a:r>
            <a:r>
              <a:rPr lang="zh-CN" altLang="en-US" sz="2400" b="1" u="none" strike="noStrike" kern="1200" cap="none" spc="0" baseline="0">
                <a:latin typeface="仿宋_GB2312" pitchFamily="1" charset="-122"/>
                <a:ea typeface="仿宋_GB2312" pitchFamily="1" charset="-122"/>
                <a:cs typeface="Tahoma" pitchFamily="2" charset="0"/>
              </a:rPr>
              <a:t>库存清单</a:t>
            </a:r>
            <a:r>
              <a:rPr lang="zh-CN" altLang="en-US" sz="2400" u="none" strike="noStrike" kern="1200" cap="none" spc="0" baseline="0">
                <a:latin typeface="仿宋_GB2312" pitchFamily="1" charset="-122"/>
                <a:ea typeface="仿宋_GB2312" pitchFamily="1" charset="-122"/>
                <a:cs typeface="Tahoma" pitchFamily="2" charset="0"/>
              </a:rPr>
              <a:t> </a:t>
            </a:r>
          </a:p>
        </p:txBody>
      </p:sp>
      <p:sp>
        <p:nvSpPr>
          <p:cNvPr id="40975" name="Line 16"/>
          <p:cNvSpPr>
            <a:spLocks/>
          </p:cNvSpPr>
          <p:nvPr/>
        </p:nvSpPr>
        <p:spPr>
          <a:xfrm flipH="1">
            <a:off x="4114800" y="1524000"/>
            <a:ext cx="1587" cy="609600"/>
          </a:xfrm>
          <a:prstGeom prst="line">
            <a:avLst/>
          </a:prstGeom>
          <a:ln w="12700" cap="flat" cmpd="sng">
            <a:solidFill>
              <a:schemeClr val="tx1"/>
            </a:solidFill>
            <a:prstDash val="solid"/>
            <a:round/>
            <a:headEnd type="triangle" w="med" len="med"/>
            <a:tailEnd type="triangle" w="med" len="med"/>
          </a:ln>
        </p:spPr>
      </p:sp>
      <p:sp>
        <p:nvSpPr>
          <p:cNvPr id="40976" name="Oval 17"/>
          <p:cNvSpPr>
            <a:spLocks/>
          </p:cNvSpPr>
          <p:nvPr/>
        </p:nvSpPr>
        <p:spPr>
          <a:xfrm>
            <a:off x="3581400" y="2133600"/>
            <a:ext cx="1066800" cy="1828800"/>
          </a:xfrm>
          <a:prstGeom prst="ellipse">
            <a:avLst/>
          </a:prstGeom>
          <a:noFill/>
          <a:ln w="12700"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en-US" altLang="zh-CN" sz="2400" b="1" u="none" strike="noStrike" kern="1200" cap="none" spc="0" baseline="0">
                <a:solidFill>
                  <a:srgbClr val="FF0000"/>
                </a:solidFill>
                <a:latin typeface="仿宋_GB2312" pitchFamily="1" charset="-122"/>
                <a:ea typeface="仿宋_GB2312" pitchFamily="1" charset="-122"/>
                <a:cs typeface="Tahoma" pitchFamily="2" charset="0"/>
              </a:rPr>
              <a:t>1.2 </a:t>
            </a:r>
            <a:r>
              <a:rPr lang="zh-CN" altLang="en-US" sz="2400" b="1" u="none" strike="noStrike" kern="1200" cap="none" spc="0" baseline="0">
                <a:solidFill>
                  <a:srgbClr val="FF0000"/>
                </a:solidFill>
                <a:latin typeface="仿宋_GB2312" pitchFamily="1" charset="-122"/>
                <a:ea typeface="仿宋_GB2312" pitchFamily="1" charset="-122"/>
                <a:cs typeface="Tahoma" pitchFamily="2" charset="0"/>
              </a:rPr>
              <a:t>更新库存</a:t>
            </a:r>
            <a:r>
              <a:rPr lang="zh-CN" altLang="en-US" sz="2400" b="1" u="none" strike="noStrike" kern="1200" cap="none" spc="0" baseline="0">
                <a:latin typeface="仿宋_GB2312" pitchFamily="1" charset="-122"/>
                <a:ea typeface="仿宋_GB2312" pitchFamily="1" charset="-122"/>
                <a:cs typeface="Tahoma" pitchFamily="2" charset="0"/>
              </a:rPr>
              <a:t> </a:t>
            </a:r>
          </a:p>
        </p:txBody>
      </p:sp>
      <p:sp>
        <p:nvSpPr>
          <p:cNvPr id="40977" name="Oval 18"/>
          <p:cNvSpPr>
            <a:spLocks/>
          </p:cNvSpPr>
          <p:nvPr/>
        </p:nvSpPr>
        <p:spPr>
          <a:xfrm>
            <a:off x="5943600" y="2133600"/>
            <a:ext cx="1143000" cy="1828800"/>
          </a:xfrm>
          <a:prstGeom prst="ellipse">
            <a:avLst/>
          </a:prstGeom>
          <a:noFill/>
          <a:ln w="12700"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0" indent="0" algn="ctr" eaLnBrk="0" latinLnBrk="0" hangingPunct="0">
              <a:lnSpc>
                <a:spcPct val="100000"/>
              </a:lnSpc>
              <a:spcBef>
                <a:spcPts val="0"/>
              </a:spcBef>
              <a:spcAft>
                <a:spcPts val="0"/>
              </a:spcAft>
              <a:buNone/>
            </a:pPr>
            <a:r>
              <a:rPr lang="en-US" altLang="zh-CN" sz="2400" b="1" u="none" strike="noStrike" kern="1200" cap="none" spc="0" baseline="0">
                <a:solidFill>
                  <a:srgbClr val="FF0000"/>
                </a:solidFill>
                <a:latin typeface="仿宋_GB2312" pitchFamily="1" charset="-122"/>
                <a:ea typeface="仿宋_GB2312" pitchFamily="1" charset="-122"/>
                <a:cs typeface="Tahoma" pitchFamily="2" charset="0"/>
              </a:rPr>
              <a:t>1.3 </a:t>
            </a:r>
            <a:r>
              <a:rPr lang="zh-CN" altLang="en-US" sz="2400" b="1" u="none" strike="noStrike" kern="1200" cap="none" spc="0" baseline="0">
                <a:solidFill>
                  <a:srgbClr val="FF0000"/>
                </a:solidFill>
                <a:latin typeface="仿宋_GB2312" pitchFamily="1" charset="-122"/>
                <a:ea typeface="仿宋_GB2312" pitchFamily="1" charset="-122"/>
                <a:cs typeface="Tahoma" pitchFamily="2" charset="0"/>
              </a:rPr>
              <a:t>处理定货 </a:t>
            </a:r>
          </a:p>
        </p:txBody>
      </p:sp>
      <p:sp>
        <p:nvSpPr>
          <p:cNvPr id="40978" name="Line 19"/>
          <p:cNvSpPr>
            <a:spLocks/>
          </p:cNvSpPr>
          <p:nvPr/>
        </p:nvSpPr>
        <p:spPr>
          <a:xfrm>
            <a:off x="6477000" y="4419600"/>
            <a:ext cx="1828800" cy="1587"/>
          </a:xfrm>
          <a:prstGeom prst="line">
            <a:avLst/>
          </a:prstGeom>
          <a:ln w="12700" cap="flat" cmpd="sng">
            <a:solidFill>
              <a:schemeClr val="tx1"/>
            </a:solidFill>
            <a:prstDash val="solid"/>
            <a:round/>
            <a:headEnd type="none" w="med" len="med"/>
            <a:tailEnd type="none" w="med" len="med"/>
          </a:ln>
        </p:spPr>
      </p:sp>
      <p:sp>
        <p:nvSpPr>
          <p:cNvPr id="40979" name="Line 20"/>
          <p:cNvSpPr>
            <a:spLocks/>
          </p:cNvSpPr>
          <p:nvPr/>
        </p:nvSpPr>
        <p:spPr>
          <a:xfrm flipH="1">
            <a:off x="6477000" y="4419600"/>
            <a:ext cx="1588" cy="533400"/>
          </a:xfrm>
          <a:prstGeom prst="line">
            <a:avLst/>
          </a:prstGeom>
          <a:ln w="12700" cap="flat" cmpd="sng">
            <a:solidFill>
              <a:schemeClr val="tx1"/>
            </a:solidFill>
            <a:prstDash val="solid"/>
            <a:round/>
            <a:headEnd type="none" w="med" len="med"/>
            <a:tailEnd type="none" w="med" len="med"/>
          </a:ln>
        </p:spPr>
      </p:sp>
      <p:sp>
        <p:nvSpPr>
          <p:cNvPr id="40980" name="Line 21"/>
          <p:cNvSpPr>
            <a:spLocks/>
          </p:cNvSpPr>
          <p:nvPr/>
        </p:nvSpPr>
        <p:spPr>
          <a:xfrm>
            <a:off x="6477000" y="4953000"/>
            <a:ext cx="1828800" cy="1588"/>
          </a:xfrm>
          <a:prstGeom prst="line">
            <a:avLst/>
          </a:prstGeom>
          <a:ln w="12700" cap="flat" cmpd="sng">
            <a:solidFill>
              <a:schemeClr val="tx1"/>
            </a:solidFill>
            <a:prstDash val="solid"/>
            <a:round/>
            <a:headEnd type="none" w="med" len="med"/>
            <a:tailEnd type="none" w="med" len="med"/>
          </a:ln>
        </p:spPr>
      </p:sp>
      <p:sp>
        <p:nvSpPr>
          <p:cNvPr id="40981" name="Line 22"/>
          <p:cNvSpPr>
            <a:spLocks/>
          </p:cNvSpPr>
          <p:nvPr/>
        </p:nvSpPr>
        <p:spPr>
          <a:xfrm>
            <a:off x="7010400" y="4419600"/>
            <a:ext cx="1588" cy="533400"/>
          </a:xfrm>
          <a:prstGeom prst="line">
            <a:avLst/>
          </a:prstGeom>
          <a:ln w="12700" cap="flat" cmpd="sng">
            <a:solidFill>
              <a:schemeClr val="tx1"/>
            </a:solidFill>
            <a:prstDash val="solid"/>
            <a:round/>
            <a:headEnd type="none" w="med" len="med"/>
            <a:tailEnd type="none" w="med" len="med"/>
          </a:ln>
        </p:spPr>
      </p:sp>
      <p:sp>
        <p:nvSpPr>
          <p:cNvPr id="40982" name="Text Box 23"/>
          <p:cNvSpPr txBox="1">
            <a:spLocks/>
          </p:cNvSpPr>
          <p:nvPr/>
        </p:nvSpPr>
        <p:spPr>
          <a:xfrm>
            <a:off x="6477000" y="4419600"/>
            <a:ext cx="2057400" cy="457200"/>
          </a:xfrm>
          <a:prstGeom prst="rect">
            <a:avLst/>
          </a:prstGeom>
          <a:noFill/>
          <a:ln w="12700"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en-US" altLang="zh-CN" sz="2400" b="1" u="none" strike="noStrike" kern="1200" cap="none" spc="0" baseline="0">
                <a:latin typeface="仿宋_GB2312" pitchFamily="1" charset="-122"/>
                <a:ea typeface="仿宋_GB2312" pitchFamily="1" charset="-122"/>
                <a:cs typeface="Tahoma" pitchFamily="2" charset="0"/>
              </a:rPr>
              <a:t>D2  </a:t>
            </a:r>
            <a:r>
              <a:rPr lang="zh-CN" altLang="en-US" sz="2400" b="1" u="none" strike="noStrike" kern="1200" cap="none" spc="0" baseline="0">
                <a:latin typeface="仿宋_GB2312" pitchFamily="1" charset="-122"/>
                <a:ea typeface="仿宋_GB2312" pitchFamily="1" charset="-122"/>
                <a:cs typeface="Tahoma" pitchFamily="2" charset="0"/>
              </a:rPr>
              <a:t>订货信息</a:t>
            </a:r>
            <a:r>
              <a:rPr lang="zh-CN" altLang="en-US" sz="2400" u="none" strike="noStrike" kern="1200" cap="none" spc="0" baseline="0">
                <a:latin typeface="仿宋_GB2312" pitchFamily="1" charset="-122"/>
                <a:ea typeface="仿宋_GB2312" pitchFamily="1" charset="-122"/>
                <a:cs typeface="Tahoma" pitchFamily="2" charset="0"/>
              </a:rPr>
              <a:t> </a:t>
            </a:r>
          </a:p>
        </p:txBody>
      </p:sp>
      <p:sp>
        <p:nvSpPr>
          <p:cNvPr id="40983" name="Text Box 24"/>
          <p:cNvSpPr txBox="1">
            <a:spLocks/>
          </p:cNvSpPr>
          <p:nvPr/>
        </p:nvSpPr>
        <p:spPr>
          <a:xfrm>
            <a:off x="2590800" y="2514600"/>
            <a:ext cx="838200" cy="381000"/>
          </a:xfrm>
          <a:prstGeom prst="rect">
            <a:avLst/>
          </a:prstGeom>
          <a:noFill/>
          <a:ln w="12700"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solidFill>
                  <a:srgbClr val="FF0000"/>
                </a:solidFill>
                <a:latin typeface="仿宋_GB2312" pitchFamily="1" charset="-122"/>
                <a:ea typeface="仿宋_GB2312" pitchFamily="1" charset="-122"/>
                <a:cs typeface="Tahoma" pitchFamily="2" charset="0"/>
              </a:rPr>
              <a:t>事务</a:t>
            </a:r>
          </a:p>
        </p:txBody>
      </p:sp>
      <p:sp>
        <p:nvSpPr>
          <p:cNvPr id="40984" name="Text Box 25"/>
          <p:cNvSpPr txBox="1">
            <a:spLocks/>
          </p:cNvSpPr>
          <p:nvPr/>
        </p:nvSpPr>
        <p:spPr>
          <a:xfrm>
            <a:off x="0" y="3048000"/>
            <a:ext cx="1600200" cy="457200"/>
          </a:xfrm>
          <a:prstGeom prst="rect">
            <a:avLst/>
          </a:prstGeom>
          <a:noFill/>
          <a:ln w="12700"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2400" u="none" strike="noStrike" kern="1200" cap="none" spc="0" baseline="0">
                <a:latin typeface="仿宋_GB2312" pitchFamily="1" charset="-122"/>
                <a:ea typeface="仿宋_GB2312" pitchFamily="1" charset="-122"/>
                <a:cs typeface="Tahoma" pitchFamily="2" charset="0"/>
              </a:rPr>
              <a:t>入出库单</a:t>
            </a:r>
          </a:p>
        </p:txBody>
      </p:sp>
      <p:sp>
        <p:nvSpPr>
          <p:cNvPr id="40985" name="Text Box 26"/>
          <p:cNvSpPr txBox="1">
            <a:spLocks/>
          </p:cNvSpPr>
          <p:nvPr/>
        </p:nvSpPr>
        <p:spPr>
          <a:xfrm>
            <a:off x="2286000" y="3048000"/>
            <a:ext cx="1447800" cy="457200"/>
          </a:xfrm>
          <a:prstGeom prst="rect">
            <a:avLst/>
          </a:prstGeom>
          <a:noFill/>
          <a:ln w="12700"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2400" u="none" strike="noStrike" kern="1200" cap="none" spc="0" baseline="0">
                <a:latin typeface="仿宋_GB2312" pitchFamily="1" charset="-122"/>
                <a:ea typeface="仿宋_GB2312" pitchFamily="1" charset="-122"/>
                <a:cs typeface="Tahoma" pitchFamily="2" charset="0"/>
              </a:rPr>
              <a:t>内部表示</a:t>
            </a:r>
          </a:p>
        </p:txBody>
      </p:sp>
      <p:sp>
        <p:nvSpPr>
          <p:cNvPr id="40986" name="Text Box 27"/>
          <p:cNvSpPr txBox="1">
            <a:spLocks/>
          </p:cNvSpPr>
          <p:nvPr/>
        </p:nvSpPr>
        <p:spPr>
          <a:xfrm>
            <a:off x="4572000" y="2514600"/>
            <a:ext cx="1447800" cy="457200"/>
          </a:xfrm>
          <a:prstGeom prst="rect">
            <a:avLst/>
          </a:prstGeom>
          <a:noFill/>
          <a:ln w="12700"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solidFill>
                  <a:srgbClr val="FF0000"/>
                </a:solidFill>
                <a:latin typeface="仿宋_GB2312" pitchFamily="1" charset="-122"/>
                <a:ea typeface="仿宋_GB2312" pitchFamily="1" charset="-122"/>
                <a:cs typeface="Tahoma" pitchFamily="2" charset="0"/>
              </a:rPr>
              <a:t>库存信息</a:t>
            </a:r>
          </a:p>
        </p:txBody>
      </p:sp>
      <p:sp>
        <p:nvSpPr>
          <p:cNvPr id="40987" name="Line 28"/>
          <p:cNvSpPr>
            <a:spLocks/>
          </p:cNvSpPr>
          <p:nvPr/>
        </p:nvSpPr>
        <p:spPr>
          <a:xfrm>
            <a:off x="6858000" y="3886200"/>
            <a:ext cx="381000" cy="533400"/>
          </a:xfrm>
          <a:prstGeom prst="line">
            <a:avLst/>
          </a:prstGeom>
          <a:ln w="12700" cap="flat" cmpd="sng">
            <a:solidFill>
              <a:schemeClr val="tx1"/>
            </a:solidFill>
            <a:prstDash val="solid"/>
            <a:round/>
            <a:headEnd type="none" w="med" len="med"/>
            <a:tailEnd type="triangle" w="med" len="med"/>
          </a:ln>
        </p:spPr>
      </p:sp>
      <p:sp>
        <p:nvSpPr>
          <p:cNvPr id="40988" name="Text Box 29"/>
          <p:cNvSpPr txBox="1">
            <a:spLocks/>
          </p:cNvSpPr>
          <p:nvPr/>
        </p:nvSpPr>
        <p:spPr>
          <a:xfrm>
            <a:off x="5486400" y="3962400"/>
            <a:ext cx="1600200" cy="525462"/>
          </a:xfrm>
          <a:prstGeom prst="rect">
            <a:avLst/>
          </a:prstGeom>
          <a:noFill/>
          <a:ln w="12700"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latin typeface="仿宋_GB2312" pitchFamily="1" charset="-122"/>
                <a:ea typeface="仿宋_GB2312" pitchFamily="1" charset="-122"/>
                <a:cs typeface="Tahoma" pitchFamily="2" charset="0"/>
              </a:rPr>
              <a:t>定货信息</a:t>
            </a:r>
          </a:p>
        </p:txBody>
      </p:sp>
      <p:sp>
        <p:nvSpPr>
          <p:cNvPr id="323614" name="Text Box 30"/>
          <p:cNvSpPr txBox="1">
            <a:spLocks/>
          </p:cNvSpPr>
          <p:nvPr/>
        </p:nvSpPr>
        <p:spPr>
          <a:xfrm>
            <a:off x="0" y="5638800"/>
            <a:ext cx="9144000" cy="1019175"/>
          </a:xfrm>
          <a:prstGeom prst="rect">
            <a:avLst/>
          </a:prstGeom>
          <a:solidFill>
            <a:srgbClr val="CCFF99"/>
          </a:solidFill>
          <a:ln w="12700" cap="flat" cmpd="sng">
            <a:solidFill>
              <a:schemeClr val="tx1"/>
            </a:solidFill>
            <a:prstDash val="solid"/>
            <a:miter/>
            <a:headEnd type="none" w="med" len="med"/>
            <a:tailEnd type="none" w="med" len="med"/>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zh-CN" altLang="en-US" sz="2800" b="1" u="none" strike="noStrike" kern="1200" cap="none" spc="0" baseline="0">
                <a:solidFill>
                  <a:srgbClr val="CC3300"/>
                </a:solidFill>
                <a:latin typeface="仿宋_GB2312" pitchFamily="1" charset="-122"/>
                <a:ea typeface="仿宋_GB2312" pitchFamily="1" charset="-122"/>
                <a:cs typeface="Tahoma" pitchFamily="2" charset="0"/>
              </a:rPr>
              <a:t>到接收事务、更新库存、及处理定货，基本上就是一个最简单的处理了，而且数据流的组成也不再发生变化了。</a:t>
            </a:r>
            <a:r>
              <a:rPr lang="zh-CN" altLang="en-US" sz="3200" u="none" strike="noStrike" kern="1200" cap="none" spc="0" baseline="0">
                <a:solidFill>
                  <a:srgbClr val="CC3300"/>
                </a:solidFill>
                <a:latin typeface="仿宋_GB2312" pitchFamily="1" charset="-122"/>
                <a:ea typeface="仿宋_GB2312" pitchFamily="1" charset="-122"/>
                <a:cs typeface="Tahoma" pitchFamily="2" charset="0"/>
              </a:rPr>
              <a:t> </a:t>
            </a:r>
          </a:p>
        </p:txBody>
      </p:sp>
      <p:sp>
        <p:nvSpPr>
          <p:cNvPr id="40990" name="Line 31"/>
          <p:cNvSpPr>
            <a:spLocks/>
          </p:cNvSpPr>
          <p:nvPr/>
        </p:nvSpPr>
        <p:spPr>
          <a:xfrm>
            <a:off x="1371600" y="2819400"/>
            <a:ext cx="990600" cy="0"/>
          </a:xfrm>
          <a:prstGeom prst="line">
            <a:avLst/>
          </a:prstGeom>
          <a:ln w="12700" cap="flat" cmpd="sng">
            <a:solidFill>
              <a:schemeClr val="tx1"/>
            </a:solidFill>
            <a:prstDash val="solid"/>
            <a:round/>
            <a:headEnd type="none" w="med" len="med"/>
            <a:tailEnd type="none" w="med" len="med"/>
          </a:ln>
        </p:spPr>
      </p:sp>
      <p:sp>
        <p:nvSpPr>
          <p:cNvPr id="40991" name="Line 32"/>
          <p:cNvSpPr>
            <a:spLocks/>
          </p:cNvSpPr>
          <p:nvPr/>
        </p:nvSpPr>
        <p:spPr>
          <a:xfrm>
            <a:off x="3581400" y="2819400"/>
            <a:ext cx="990600" cy="0"/>
          </a:xfrm>
          <a:prstGeom prst="line">
            <a:avLst/>
          </a:prstGeom>
          <a:ln w="12700" cap="flat" cmpd="sng">
            <a:solidFill>
              <a:schemeClr val="tx1"/>
            </a:solidFill>
            <a:prstDash val="solid"/>
            <a:round/>
            <a:headEnd type="none" w="med" len="med"/>
            <a:tailEnd type="none" w="med" len="med"/>
          </a:ln>
        </p:spPr>
      </p:sp>
      <p:sp>
        <p:nvSpPr>
          <p:cNvPr id="40992" name="Line 33"/>
          <p:cNvSpPr>
            <a:spLocks/>
          </p:cNvSpPr>
          <p:nvPr/>
        </p:nvSpPr>
        <p:spPr>
          <a:xfrm>
            <a:off x="5943600" y="2819400"/>
            <a:ext cx="1066800" cy="0"/>
          </a:xfrm>
          <a:prstGeom prst="line">
            <a:avLst/>
          </a:prstGeom>
          <a:ln w="12700" cap="flat" cmpd="sng">
            <a:solidFill>
              <a:schemeClr val="tx1"/>
            </a:solidFill>
            <a:prstDash val="solid"/>
            <a:round/>
            <a:headEnd type="none" w="med" len="med"/>
            <a:tailEnd type="none" w="med" len="med"/>
          </a:ln>
        </p:spPr>
      </p:sp>
      <p:grpSp>
        <p:nvGrpSpPr>
          <p:cNvPr id="40993" name="Group 34"/>
          <p:cNvGrpSpPr>
            <a:grpSpLocks/>
          </p:cNvGrpSpPr>
          <p:nvPr/>
        </p:nvGrpSpPr>
        <p:grpSpPr>
          <a:xfrm>
            <a:off x="685800" y="1905000"/>
            <a:ext cx="6781800" cy="3551236"/>
            <a:chOff x="685800" y="1905000"/>
            <a:chExt cx="6781800" cy="3551236"/>
          </a:xfrm>
        </p:grpSpPr>
        <p:sp>
          <p:nvSpPr>
            <p:cNvPr id="40994" name="Text Box 35"/>
            <p:cNvSpPr txBox="1">
              <a:spLocks/>
            </p:cNvSpPr>
            <p:nvPr/>
          </p:nvSpPr>
          <p:spPr>
            <a:xfrm>
              <a:off x="2667000" y="4876800"/>
              <a:ext cx="2286000" cy="579436"/>
            </a:xfrm>
            <a:prstGeom prst="rect">
              <a:avLst/>
            </a:prstGeom>
            <a:noFill/>
            <a:ln w="12700"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ct val="50000"/>
                </a:spcBef>
                <a:spcAft>
                  <a:spcPts val="0"/>
                </a:spcAft>
                <a:buNone/>
              </a:pPr>
              <a:r>
                <a:rPr lang="en-US" altLang="zh-CN" sz="3200" b="1" u="none" strike="noStrike" kern="1200" cap="none" spc="0" baseline="0">
                  <a:solidFill>
                    <a:srgbClr val="FF0000"/>
                  </a:solidFill>
                  <a:latin typeface="仿宋_GB2312" pitchFamily="1" charset="-122"/>
                  <a:ea typeface="仿宋_GB2312" pitchFamily="1" charset="-122"/>
                  <a:cs typeface="Tahoma" pitchFamily="2" charset="0"/>
                </a:rPr>
                <a:t>  1</a:t>
              </a:r>
              <a:r>
                <a:rPr lang="zh-CN" altLang="en-US" sz="3200" b="1" u="none" strike="noStrike" kern="1200" cap="none" spc="0" baseline="0">
                  <a:solidFill>
                    <a:srgbClr val="FF0000"/>
                  </a:solidFill>
                  <a:latin typeface="仿宋_GB2312" pitchFamily="1" charset="-122"/>
                  <a:ea typeface="仿宋_GB2312" pitchFamily="1" charset="-122"/>
                  <a:cs typeface="Tahoma" pitchFamily="2" charset="0"/>
                </a:rPr>
                <a:t>层图</a:t>
              </a:r>
              <a:r>
                <a:rPr lang="zh-CN" altLang="en-US" sz="3200" u="none" strike="noStrike" kern="1200" cap="none" spc="0" baseline="0">
                  <a:solidFill>
                    <a:srgbClr val="FF0000"/>
                  </a:solidFill>
                  <a:latin typeface="仿宋_GB2312" pitchFamily="1" charset="-122"/>
                  <a:ea typeface="仿宋_GB2312" pitchFamily="1" charset="-122"/>
                  <a:cs typeface="Tahoma" pitchFamily="2" charset="0"/>
                </a:rPr>
                <a:t> </a:t>
              </a:r>
            </a:p>
          </p:txBody>
        </p:sp>
        <p:sp>
          <p:nvSpPr>
            <p:cNvPr id="40995" name="Rectangle 36"/>
            <p:cNvSpPr>
              <a:spLocks/>
            </p:cNvSpPr>
            <p:nvPr/>
          </p:nvSpPr>
          <p:spPr>
            <a:xfrm>
              <a:off x="685800" y="1905000"/>
              <a:ext cx="6781800" cy="2362200"/>
            </a:xfrm>
            <a:prstGeom prst="rect">
              <a:avLst/>
            </a:prstGeom>
            <a:noFill/>
            <a:ln w="12700" cap="flat" cmpd="sng">
              <a:solidFill>
                <a:srgbClr val="FF0000"/>
              </a:solidFill>
              <a:prstDash val="sysDot"/>
              <a:miter/>
              <a:headEnd type="none" w="med" len="med"/>
              <a:tailEnd type="none" w="med" len="med"/>
            </a:ln>
          </p:spPr>
          <p:txBody>
            <a:bodyPr vert="horz" wrap="none" lIns="91440" tIns="45720" rIns="91440" bIns="45720" anchor="ctr" anchorCtr="0">
              <a:prstTxWarp prst="textNoShape">
                <a:avLst/>
              </a:prstTxWarp>
              <a:noAutofit/>
            </a:bodyPr>
            <a:lstStyle/>
            <a:p>
              <a:pPr marL="0" indent="0" algn="l">
                <a:lnSpc>
                  <a:spcPct val="100000"/>
                </a:lnSpc>
                <a:spcBef>
                  <a:spcPts val="0"/>
                </a:spcBef>
                <a:spcAft>
                  <a:spcPts val="0"/>
                </a:spcAft>
                <a:buNone/>
              </a:pPr>
              <a:endParaRPr lang="zh-CN" altLang="en-US" sz="2400" u="none" strike="noStrike" kern="1200" cap="none" spc="0" baseline="0">
                <a:latin typeface="Arial" pitchFamily="34" charset="0"/>
                <a:ea typeface="宋体" pitchFamily="2" charset="-122"/>
                <a:cs typeface="Tahoma" pitchFamily="2" charset="0"/>
              </a:endParaRPr>
            </a:p>
          </p:txBody>
        </p:sp>
      </p:gr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21</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7599109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p:nvPr>
        </p:nvSpPr>
        <p:spPr>
          <a:prstGeom prst="rect">
            <a:avLst/>
          </a:prstGeom>
        </p:spPr>
        <p:txBody>
          <a:bodyPr anchor="ctr" anchorCtr="0">
            <a:prstTxWarp prst="textNoShape">
              <a:avLst/>
            </a:prstTxWarp>
            <a:noAutofit/>
          </a:bodyPr>
          <a:lstStyle/>
          <a:p>
            <a:pPr eaLnBrk="1" latinLnBrk="0" hangingPunct="1"/>
            <a:r>
              <a:rPr lang="zh-CN" altLang="en-US" sz="4400"/>
              <a:t>数据字典</a:t>
            </a:r>
          </a:p>
        </p:txBody>
      </p:sp>
      <p:sp>
        <p:nvSpPr>
          <p:cNvPr id="41986" name="Rectangle 3"/>
          <p:cNvSpPr>
            <a:spLocks noGrp="1"/>
          </p:cNvSpPr>
          <p:nvPr>
            <p:ph idx="1"/>
          </p:nvPr>
        </p:nvSpPr>
        <p:spPr>
          <a:prstGeom prst="rect">
            <a:avLst/>
          </a:prstGeom>
        </p:spPr>
        <p:txBody>
          <a:bodyPr>
            <a:prstTxWarp prst="textNoShape">
              <a:avLst/>
            </a:prstTxWarp>
            <a:noAutofit/>
          </a:bodyPr>
          <a:lstStyle/>
          <a:p>
            <a:pPr eaLnBrk="1" latinLnBrk="0" hangingPunct="1"/>
            <a:r>
              <a:rPr lang="zh-CN" altLang="en-US" sz="3200">
                <a:solidFill>
                  <a:srgbClr val="FF0000"/>
                </a:solidFill>
                <a:latin typeface="宋体" pitchFamily="2" charset="-122"/>
              </a:rPr>
              <a:t>数据字典：</a:t>
            </a:r>
            <a:r>
              <a:rPr lang="zh-CN" altLang="en-US" sz="3200">
                <a:latin typeface="宋体" pitchFamily="2" charset="-122"/>
              </a:rPr>
              <a:t>是对数据流图中包含的所有元素的定义的集合。</a:t>
            </a:r>
            <a:endParaRPr lang="en-US" altLang="zh-CN" sz="3200">
              <a:latin typeface="宋体" pitchFamily="2" charset="-122"/>
            </a:endParaRPr>
          </a:p>
          <a:p>
            <a:pPr eaLnBrk="1" latinLnBrk="0" hangingPunct="1"/>
            <a:r>
              <a:rPr lang="zh-CN" altLang="en-US" sz="3200">
                <a:solidFill>
                  <a:srgbClr val="FF0000"/>
                </a:solidFill>
              </a:rPr>
              <a:t>作用：</a:t>
            </a:r>
            <a:r>
              <a:rPr lang="zh-CN" altLang="en-US" sz="3200"/>
              <a:t>在软件分析和设计中，向人们提   供了关于数据的描述信息。</a:t>
            </a:r>
            <a:endParaRPr lang="en-US" altLang="zh-CN" sz="3200"/>
          </a:p>
          <a:p>
            <a:pPr eaLnBrk="1" latinLnBrk="0" hangingPunct="1"/>
            <a:r>
              <a:rPr lang="zh-CN" altLang="en-US" sz="3200"/>
              <a:t>数据字典与数据流图共同构成了系统的逻辑模型。</a:t>
            </a:r>
            <a:r>
              <a:rPr lang="zh-CN" altLang="en-US" b="1"/>
              <a:t> </a:t>
            </a:r>
            <a:endParaRPr lang="en-US" altLang="zh-CN" b="1"/>
          </a:p>
          <a:p>
            <a:pPr eaLnBrk="1" latinLnBrk="0" hangingPunct="1"/>
            <a:endParaRPr lang="zh-CN" altLang="en-US" sz="3200"/>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22</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8409602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p:nvPr>
        </p:nvSpPr>
        <p:spPr>
          <a:prstGeom prst="rect">
            <a:avLst/>
          </a:prstGeom>
        </p:spPr>
        <p:txBody>
          <a:bodyPr anchor="ctr" anchorCtr="0">
            <a:prstTxWarp prst="textNoShape">
              <a:avLst/>
            </a:prstTxWarp>
            <a:noAutofit/>
          </a:bodyPr>
          <a:lstStyle/>
          <a:p>
            <a:pPr eaLnBrk="1" latinLnBrk="0" hangingPunct="1"/>
            <a:r>
              <a:rPr lang="zh-CN" altLang="en-US">
                <a:latin typeface="宋体" pitchFamily="2" charset="-122"/>
              </a:rPr>
              <a:t>数据字典的内容</a:t>
            </a:r>
          </a:p>
        </p:txBody>
      </p:sp>
      <p:sp>
        <p:nvSpPr>
          <p:cNvPr id="43010" name="Rectangle 3"/>
          <p:cNvSpPr>
            <a:spLocks noGrp="1"/>
          </p:cNvSpPr>
          <p:nvPr>
            <p:ph idx="1"/>
          </p:nvPr>
        </p:nvSpPr>
        <p:spPr>
          <a:prstGeom prst="rect">
            <a:avLst/>
          </a:prstGeom>
        </p:spPr>
        <p:txBody>
          <a:bodyPr>
            <a:prstTxWarp prst="textNoShape">
              <a:avLst/>
            </a:prstTxWarp>
            <a:noAutofit/>
          </a:bodyPr>
          <a:lstStyle/>
          <a:p>
            <a:pPr algn="just" eaLnBrk="1" latinLnBrk="0" hangingPunct="1">
              <a:lnSpc>
                <a:spcPct val="129000"/>
              </a:lnSpc>
              <a:spcBef>
                <a:spcPct val="50000"/>
              </a:spcBef>
            </a:pPr>
            <a:r>
              <a:rPr lang="zh-CN" altLang="en-US">
                <a:latin typeface="宋体" pitchFamily="2" charset="-122"/>
              </a:rPr>
              <a:t>（</a:t>
            </a:r>
            <a:r>
              <a:rPr lang="en-US" altLang="zh-CN">
                <a:latin typeface="宋体" pitchFamily="2" charset="-122"/>
              </a:rPr>
              <a:t>1</a:t>
            </a:r>
            <a:r>
              <a:rPr lang="zh-CN" altLang="en-US">
                <a:latin typeface="宋体" pitchFamily="2" charset="-122"/>
              </a:rPr>
              <a:t>）数据流</a:t>
            </a:r>
            <a:endParaRPr lang="en-US" altLang="zh-CN">
              <a:latin typeface="宋体" pitchFamily="2" charset="-122"/>
            </a:endParaRPr>
          </a:p>
          <a:p>
            <a:pPr algn="just" eaLnBrk="1" latinLnBrk="0" hangingPunct="1">
              <a:lnSpc>
                <a:spcPct val="129000"/>
              </a:lnSpc>
              <a:spcBef>
                <a:spcPct val="50000"/>
              </a:spcBef>
            </a:pPr>
            <a:r>
              <a:rPr lang="zh-CN" altLang="en-US">
                <a:latin typeface="宋体" pitchFamily="2" charset="-122"/>
              </a:rPr>
              <a:t>（</a:t>
            </a:r>
            <a:r>
              <a:rPr lang="en-US" altLang="zh-CN">
                <a:latin typeface="宋体" pitchFamily="2" charset="-122"/>
              </a:rPr>
              <a:t>2</a:t>
            </a:r>
            <a:r>
              <a:rPr lang="zh-CN" altLang="en-US">
                <a:latin typeface="宋体" pitchFamily="2" charset="-122"/>
              </a:rPr>
              <a:t>）数据项 （组成数据流、数据存储的最小元素）</a:t>
            </a:r>
            <a:endParaRPr lang="en-US" altLang="zh-CN">
              <a:latin typeface="宋体" pitchFamily="2" charset="-122"/>
            </a:endParaRPr>
          </a:p>
          <a:p>
            <a:pPr algn="just" eaLnBrk="1" latinLnBrk="0" hangingPunct="1">
              <a:lnSpc>
                <a:spcPct val="129000"/>
              </a:lnSpc>
              <a:spcBef>
                <a:spcPct val="50000"/>
              </a:spcBef>
            </a:pPr>
            <a:r>
              <a:rPr lang="zh-CN" altLang="en-US">
                <a:latin typeface="宋体" pitchFamily="2" charset="-122"/>
              </a:rPr>
              <a:t>（</a:t>
            </a:r>
            <a:r>
              <a:rPr lang="en-US" altLang="zh-CN">
                <a:latin typeface="宋体" pitchFamily="2" charset="-122"/>
              </a:rPr>
              <a:t>3</a:t>
            </a:r>
            <a:r>
              <a:rPr lang="zh-CN" altLang="en-US">
                <a:latin typeface="宋体" pitchFamily="2" charset="-122"/>
              </a:rPr>
              <a:t>）数据存储 </a:t>
            </a:r>
            <a:endParaRPr lang="en-US" altLang="zh-CN">
              <a:latin typeface="宋体" pitchFamily="2" charset="-122"/>
            </a:endParaRPr>
          </a:p>
          <a:p>
            <a:pPr algn="just" eaLnBrk="1" latinLnBrk="0" hangingPunct="1">
              <a:lnSpc>
                <a:spcPct val="129000"/>
              </a:lnSpc>
              <a:spcBef>
                <a:spcPct val="50000"/>
              </a:spcBef>
            </a:pPr>
            <a:r>
              <a:rPr lang="zh-CN" altLang="en-US">
                <a:latin typeface="宋体" pitchFamily="2" charset="-122"/>
              </a:rPr>
              <a:t>（</a:t>
            </a:r>
            <a:r>
              <a:rPr lang="en-US" altLang="zh-CN">
                <a:latin typeface="宋体" pitchFamily="2" charset="-122"/>
              </a:rPr>
              <a:t>4</a:t>
            </a:r>
            <a:r>
              <a:rPr lang="zh-CN" altLang="en-US">
                <a:latin typeface="宋体" pitchFamily="2" charset="-122"/>
              </a:rPr>
              <a:t>）数据处理</a:t>
            </a:r>
            <a:endParaRPr lang="en-US" altLang="zh-CN">
              <a:latin typeface="宋体" pitchFamily="2" charset="-122"/>
            </a:endParaRPr>
          </a:p>
          <a:p>
            <a:pPr eaLnBrk="1" latinLnBrk="0" hangingPunct="1"/>
            <a:endParaRPr lang="zh-CN" altLang="en-US">
              <a:latin typeface="宋体" pitchFamily="2" charset="-122"/>
            </a:endParaRP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23</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9585978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p:cNvSpPr>
          <p:nvPr>
            <p:ph type="title"/>
          </p:nvPr>
        </p:nvSpPr>
        <p:spPr>
          <a:prstGeom prst="rect">
            <a:avLst/>
          </a:prstGeom>
        </p:spPr>
        <p:txBody>
          <a:bodyPr anchor="ctr" anchorCtr="0">
            <a:prstTxWarp prst="textNoShape">
              <a:avLst/>
            </a:prstTxWarp>
            <a:noAutofit/>
          </a:bodyPr>
          <a:lstStyle/>
          <a:p>
            <a:pPr eaLnBrk="1" latinLnBrk="0" hangingPunct="1"/>
            <a:r>
              <a:rPr lang="zh-CN" altLang="en-US">
                <a:latin typeface="仿宋_GB2312" pitchFamily="1" charset="-122"/>
                <a:ea typeface="仿宋_GB2312" pitchFamily="1" charset="-122"/>
              </a:rPr>
              <a:t>数据字典举例</a:t>
            </a:r>
          </a:p>
        </p:txBody>
      </p:sp>
      <p:sp>
        <p:nvSpPr>
          <p:cNvPr id="44034" name="Rectangle 4"/>
          <p:cNvSpPr>
            <a:spLocks/>
          </p:cNvSpPr>
          <p:nvPr/>
        </p:nvSpPr>
        <p:spPr>
          <a:xfrm>
            <a:off x="1763713" y="0"/>
            <a:ext cx="4572000" cy="685800"/>
          </a:xfrm>
          <a:prstGeom prst="rect">
            <a:avLst/>
          </a:prstGeom>
          <a:noFill/>
          <a:ln w="9525" cap="flat" cmpd="sng">
            <a:noFill/>
            <a:prstDash val="solid"/>
            <a:miter/>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3200" b="1" u="none" strike="noStrike" kern="1200" cap="none" spc="0" baseline="0">
              <a:latin typeface="仿宋_GB2312" pitchFamily="1" charset="-122"/>
              <a:ea typeface="仿宋_GB2312" pitchFamily="1" charset="-122"/>
              <a:cs typeface="Tahoma" pitchFamily="2" charset="0"/>
            </a:endParaRPr>
          </a:p>
        </p:txBody>
      </p:sp>
      <p:sp>
        <p:nvSpPr>
          <p:cNvPr id="326661" name="Rectangle 5"/>
          <p:cNvSpPr>
            <a:spLocks/>
          </p:cNvSpPr>
          <p:nvPr/>
        </p:nvSpPr>
        <p:spPr>
          <a:xfrm>
            <a:off x="250825" y="2616118"/>
            <a:ext cx="8431211" cy="3649646"/>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342900" indent="-342900" algn="just">
              <a:lnSpc>
                <a:spcPct val="100000"/>
              </a:lnSpc>
              <a:spcBef>
                <a:spcPct val="20000"/>
              </a:spcBef>
              <a:spcAft>
                <a:spcPts val="0"/>
              </a:spcAft>
              <a:buClr>
                <a:schemeClr val="bg2"/>
              </a:buClr>
              <a:buSzPct val="75000"/>
              <a:buFont typeface="Wingdings" pitchFamily="2" charset="2"/>
              <a:buChar char="n"/>
            </a:pPr>
            <a:r>
              <a:rPr lang="zh-CN" altLang="en-US" u="none" strike="noStrike" kern="1200" cap="none" spc="0" baseline="0" dirty="0">
                <a:latin typeface="宋体" pitchFamily="2" charset="-122"/>
                <a:ea typeface="宋体" pitchFamily="2" charset="-122"/>
                <a:cs typeface="Tahoma" pitchFamily="2" charset="0"/>
              </a:rPr>
              <a:t>名称</a:t>
            </a:r>
            <a:r>
              <a:rPr lang="en-US" altLang="zh-CN" u="none" strike="noStrike" kern="1200" cap="none" spc="0" baseline="0" dirty="0">
                <a:latin typeface="宋体" pitchFamily="2" charset="-122"/>
                <a:ea typeface="宋体" pitchFamily="2" charset="-122"/>
                <a:cs typeface="Tahoma" pitchFamily="2" charset="0"/>
              </a:rPr>
              <a:t>: </a:t>
            </a:r>
            <a:r>
              <a:rPr lang="zh-CN" altLang="en-US" u="none" strike="noStrike" kern="1200" cap="none" spc="0" baseline="0" dirty="0">
                <a:latin typeface="宋体" pitchFamily="2" charset="-122"/>
                <a:ea typeface="宋体" pitchFamily="2" charset="-122"/>
                <a:cs typeface="Tahoma" pitchFamily="2" charset="0"/>
              </a:rPr>
              <a:t>定货报表</a:t>
            </a:r>
            <a:endParaRPr lang="en-US" altLang="zh-CN" u="none" strike="noStrike" kern="1200" cap="none" spc="0" baseline="0" dirty="0">
              <a:latin typeface="宋体" pitchFamily="2" charset="-122"/>
              <a:ea typeface="宋体" pitchFamily="2" charset="-122"/>
              <a:cs typeface="Tahoma" pitchFamily="2" charset="0"/>
            </a:endParaRPr>
          </a:p>
          <a:p>
            <a:pPr marL="342900" indent="-342900" algn="just">
              <a:lnSpc>
                <a:spcPct val="100000"/>
              </a:lnSpc>
              <a:spcBef>
                <a:spcPct val="20000"/>
              </a:spcBef>
              <a:spcAft>
                <a:spcPts val="0"/>
              </a:spcAft>
              <a:buClr>
                <a:schemeClr val="bg2"/>
              </a:buClr>
              <a:buSzPct val="75000"/>
              <a:buFont typeface="Wingdings" pitchFamily="2" charset="2"/>
              <a:buChar char="n"/>
            </a:pPr>
            <a:r>
              <a:rPr lang="zh-CN" altLang="en-US" u="none" strike="noStrike" kern="1200" cap="none" spc="0" baseline="0" dirty="0">
                <a:latin typeface="宋体" pitchFamily="2" charset="-122"/>
                <a:ea typeface="宋体" pitchFamily="2" charset="-122"/>
                <a:cs typeface="Tahoma" pitchFamily="2" charset="0"/>
              </a:rPr>
              <a:t>别名</a:t>
            </a:r>
            <a:r>
              <a:rPr lang="en-US" altLang="zh-CN" u="none" strike="noStrike" kern="1200" cap="none" spc="0" baseline="0" dirty="0">
                <a:latin typeface="宋体" pitchFamily="2" charset="-122"/>
                <a:ea typeface="宋体" pitchFamily="2" charset="-122"/>
                <a:cs typeface="Tahoma" pitchFamily="2" charset="0"/>
              </a:rPr>
              <a:t>: </a:t>
            </a:r>
            <a:r>
              <a:rPr lang="zh-CN" altLang="en-US" u="none" strike="noStrike" kern="1200" cap="none" spc="0" baseline="0" dirty="0">
                <a:latin typeface="宋体" pitchFamily="2" charset="-122"/>
                <a:ea typeface="宋体" pitchFamily="2" charset="-122"/>
                <a:cs typeface="Tahoma" pitchFamily="2" charset="0"/>
              </a:rPr>
              <a:t>无</a:t>
            </a:r>
            <a:endParaRPr lang="en-US" altLang="zh-CN" u="none" strike="noStrike" kern="1200" cap="none" spc="0" baseline="0" dirty="0">
              <a:latin typeface="宋体" pitchFamily="2" charset="-122"/>
              <a:ea typeface="宋体" pitchFamily="2" charset="-122"/>
              <a:cs typeface="Tahoma" pitchFamily="2" charset="0"/>
            </a:endParaRPr>
          </a:p>
          <a:p>
            <a:pPr marL="342900" indent="-342900" algn="just">
              <a:lnSpc>
                <a:spcPct val="100000"/>
              </a:lnSpc>
              <a:spcBef>
                <a:spcPct val="20000"/>
              </a:spcBef>
              <a:spcAft>
                <a:spcPts val="0"/>
              </a:spcAft>
              <a:buClr>
                <a:schemeClr val="bg2"/>
              </a:buClr>
              <a:buSzPct val="75000"/>
              <a:buFont typeface="Wingdings" pitchFamily="2" charset="2"/>
              <a:buChar char="n"/>
            </a:pPr>
            <a:r>
              <a:rPr lang="zh-CN" altLang="en-US" u="none" strike="noStrike" kern="1200" cap="none" spc="0" baseline="0" dirty="0">
                <a:latin typeface="宋体" pitchFamily="2" charset="-122"/>
                <a:ea typeface="宋体" pitchFamily="2" charset="-122"/>
                <a:cs typeface="Tahoma" pitchFamily="2" charset="0"/>
              </a:rPr>
              <a:t>描述</a:t>
            </a:r>
            <a:r>
              <a:rPr lang="en-US" altLang="zh-CN" u="none" strike="noStrike" kern="1200" cap="none" spc="0" baseline="0" dirty="0">
                <a:latin typeface="宋体" pitchFamily="2" charset="-122"/>
                <a:ea typeface="宋体" pitchFamily="2" charset="-122"/>
                <a:cs typeface="Tahoma" pitchFamily="2" charset="0"/>
              </a:rPr>
              <a:t>: </a:t>
            </a:r>
            <a:r>
              <a:rPr lang="zh-CN" altLang="en-US" u="none" strike="noStrike" kern="1200" cap="none" spc="0" baseline="0" dirty="0">
                <a:latin typeface="宋体" pitchFamily="2" charset="-122"/>
                <a:ea typeface="宋体" pitchFamily="2" charset="-122"/>
                <a:cs typeface="Tahoma" pitchFamily="2" charset="0"/>
              </a:rPr>
              <a:t>需要定货的零件报表</a:t>
            </a:r>
            <a:endParaRPr lang="en-US" altLang="zh-CN" u="none" strike="noStrike" kern="1200" cap="none" spc="0" baseline="0" dirty="0">
              <a:latin typeface="宋体" pitchFamily="2" charset="-122"/>
              <a:ea typeface="宋体" pitchFamily="2" charset="-122"/>
              <a:cs typeface="Tahoma" pitchFamily="2" charset="0"/>
            </a:endParaRPr>
          </a:p>
          <a:p>
            <a:pPr marL="342900" indent="-342900" algn="just">
              <a:lnSpc>
                <a:spcPct val="100000"/>
              </a:lnSpc>
              <a:spcBef>
                <a:spcPct val="20000"/>
              </a:spcBef>
              <a:spcAft>
                <a:spcPts val="0"/>
              </a:spcAft>
              <a:buClr>
                <a:schemeClr val="bg2"/>
              </a:buClr>
              <a:buSzPct val="75000"/>
              <a:buFont typeface="Wingdings" pitchFamily="2" charset="2"/>
              <a:buChar char="n"/>
            </a:pPr>
            <a:r>
              <a:rPr lang="zh-CN" altLang="en-US" u="none" strike="noStrike" kern="1200" cap="none" spc="0" baseline="0" dirty="0">
                <a:latin typeface="宋体" pitchFamily="2" charset="-122"/>
                <a:ea typeface="宋体" pitchFamily="2" charset="-122"/>
                <a:cs typeface="Tahoma" pitchFamily="2" charset="0"/>
              </a:rPr>
              <a:t>来源</a:t>
            </a:r>
            <a:r>
              <a:rPr lang="en-US" altLang="zh-CN" u="none" strike="noStrike" kern="1200" cap="none" spc="0" baseline="0" dirty="0">
                <a:latin typeface="宋体" pitchFamily="2" charset="-122"/>
                <a:ea typeface="宋体" pitchFamily="2" charset="-122"/>
                <a:cs typeface="Tahoma" pitchFamily="2" charset="0"/>
              </a:rPr>
              <a:t>: </a:t>
            </a:r>
            <a:r>
              <a:rPr lang="zh-CN" altLang="en-US" u="none" strike="noStrike" kern="1200" cap="none" spc="0" baseline="0" dirty="0">
                <a:latin typeface="宋体" pitchFamily="2" charset="-122"/>
                <a:ea typeface="宋体" pitchFamily="2" charset="-122"/>
                <a:cs typeface="Tahoma" pitchFamily="2" charset="0"/>
              </a:rPr>
              <a:t>产生报表</a:t>
            </a:r>
            <a:r>
              <a:rPr lang="en-US" altLang="zh-CN" u="none" strike="noStrike" kern="1200" cap="none" spc="0" baseline="0" dirty="0">
                <a:latin typeface="宋体" pitchFamily="2" charset="-122"/>
                <a:ea typeface="宋体" pitchFamily="2" charset="-122"/>
                <a:cs typeface="Tahoma" pitchFamily="2" charset="0"/>
              </a:rPr>
              <a:t>(</a:t>
            </a:r>
            <a:r>
              <a:rPr lang="zh-CN" altLang="en-US" u="none" strike="noStrike" kern="1200" cap="none" spc="0" baseline="0" dirty="0">
                <a:latin typeface="宋体" pitchFamily="2" charset="-122"/>
                <a:ea typeface="宋体" pitchFamily="2" charset="-122"/>
                <a:cs typeface="Tahoma" pitchFamily="2" charset="0"/>
              </a:rPr>
              <a:t>处理</a:t>
            </a:r>
            <a:r>
              <a:rPr lang="en-US" altLang="zh-CN" u="none" strike="noStrike" kern="1200" cap="none" spc="0" baseline="0" dirty="0">
                <a:latin typeface="宋体" pitchFamily="2" charset="-122"/>
                <a:ea typeface="宋体" pitchFamily="2" charset="-122"/>
                <a:cs typeface="Tahoma" pitchFamily="2" charset="0"/>
              </a:rPr>
              <a:t>2)</a:t>
            </a:r>
          </a:p>
          <a:p>
            <a:pPr marL="342900" indent="-342900" algn="just">
              <a:lnSpc>
                <a:spcPct val="100000"/>
              </a:lnSpc>
              <a:spcBef>
                <a:spcPct val="20000"/>
              </a:spcBef>
              <a:spcAft>
                <a:spcPts val="0"/>
              </a:spcAft>
              <a:buClr>
                <a:schemeClr val="bg2"/>
              </a:buClr>
              <a:buSzPct val="75000"/>
              <a:buFont typeface="Wingdings" pitchFamily="2" charset="2"/>
              <a:buChar char="n"/>
            </a:pPr>
            <a:r>
              <a:rPr lang="zh-CN" altLang="en-US" u="none" strike="noStrike" kern="1200" cap="none" spc="0" baseline="0" dirty="0">
                <a:latin typeface="宋体" pitchFamily="2" charset="-122"/>
                <a:ea typeface="宋体" pitchFamily="2" charset="-122"/>
                <a:cs typeface="Tahoma" pitchFamily="2" charset="0"/>
              </a:rPr>
              <a:t>去向</a:t>
            </a:r>
            <a:r>
              <a:rPr lang="en-US" altLang="zh-CN" u="none" strike="noStrike" kern="1200" cap="none" spc="0" baseline="0" dirty="0">
                <a:latin typeface="宋体" pitchFamily="2" charset="-122"/>
                <a:ea typeface="宋体" pitchFamily="2" charset="-122"/>
                <a:cs typeface="Tahoma" pitchFamily="2" charset="0"/>
              </a:rPr>
              <a:t>: </a:t>
            </a:r>
            <a:r>
              <a:rPr lang="zh-CN" altLang="en-US" u="none" strike="noStrike" kern="1200" cap="none" spc="0" baseline="0" dirty="0">
                <a:latin typeface="宋体" pitchFamily="2" charset="-122"/>
                <a:ea typeface="宋体" pitchFamily="2" charset="-122"/>
                <a:cs typeface="Tahoma" pitchFamily="2" charset="0"/>
              </a:rPr>
              <a:t>采购员</a:t>
            </a:r>
            <a:endParaRPr lang="en-US" altLang="zh-CN" u="none" strike="noStrike" kern="1200" cap="none" spc="0" baseline="0" dirty="0">
              <a:latin typeface="宋体" pitchFamily="2" charset="-122"/>
              <a:ea typeface="宋体" pitchFamily="2" charset="-122"/>
              <a:cs typeface="Tahoma" pitchFamily="2" charset="0"/>
            </a:endParaRPr>
          </a:p>
          <a:p>
            <a:pPr marL="342900" indent="-342900" algn="just">
              <a:lnSpc>
                <a:spcPct val="100000"/>
              </a:lnSpc>
              <a:spcBef>
                <a:spcPct val="20000"/>
              </a:spcBef>
              <a:spcAft>
                <a:spcPts val="0"/>
              </a:spcAft>
              <a:buClr>
                <a:schemeClr val="bg2"/>
              </a:buClr>
              <a:buSzPct val="75000"/>
              <a:buFont typeface="Wingdings" pitchFamily="2" charset="2"/>
              <a:buChar char="n"/>
            </a:pPr>
            <a:r>
              <a:rPr lang="zh-CN" altLang="en-US" u="none" strike="noStrike" kern="1200" cap="none" spc="0" baseline="0" dirty="0">
                <a:latin typeface="宋体" pitchFamily="2" charset="-122"/>
                <a:ea typeface="宋体" pitchFamily="2" charset="-122"/>
                <a:cs typeface="Tahoma" pitchFamily="2" charset="0"/>
              </a:rPr>
              <a:t>数据流量</a:t>
            </a:r>
            <a:r>
              <a:rPr lang="en-US" altLang="zh-CN" u="none" strike="noStrike" kern="1200" cap="none" spc="0" baseline="0" dirty="0">
                <a:latin typeface="宋体" pitchFamily="2" charset="-122"/>
                <a:ea typeface="宋体" pitchFamily="2" charset="-122"/>
                <a:cs typeface="Tahoma" pitchFamily="2" charset="0"/>
              </a:rPr>
              <a:t>: </a:t>
            </a:r>
            <a:r>
              <a:rPr lang="zh-CN" altLang="en-US" u="none" strike="noStrike" kern="1200" cap="none" spc="0" baseline="0" dirty="0">
                <a:latin typeface="宋体" pitchFamily="2" charset="-122"/>
                <a:ea typeface="宋体" pitchFamily="2" charset="-122"/>
                <a:cs typeface="Tahoma" pitchFamily="2" charset="0"/>
              </a:rPr>
              <a:t>一次</a:t>
            </a:r>
            <a:r>
              <a:rPr lang="en-US" altLang="zh-CN" u="none" strike="noStrike" kern="1200" cap="none" spc="0" baseline="0" dirty="0">
                <a:latin typeface="宋体" pitchFamily="2" charset="-122"/>
                <a:ea typeface="宋体" pitchFamily="2" charset="-122"/>
                <a:cs typeface="Tahoma" pitchFamily="2" charset="0"/>
              </a:rPr>
              <a:t>/</a:t>
            </a:r>
            <a:r>
              <a:rPr lang="zh-CN" altLang="en-US" u="none" strike="noStrike" kern="1200" cap="none" spc="0" baseline="0" dirty="0">
                <a:latin typeface="宋体" pitchFamily="2" charset="-122"/>
                <a:ea typeface="宋体" pitchFamily="2" charset="-122"/>
                <a:cs typeface="Tahoma" pitchFamily="2" charset="0"/>
              </a:rPr>
              <a:t>每天</a:t>
            </a:r>
            <a:endParaRPr lang="en-US" altLang="zh-CN" u="none" strike="noStrike" kern="1200" cap="none" spc="0" baseline="0" dirty="0">
              <a:latin typeface="宋体" pitchFamily="2" charset="-122"/>
              <a:ea typeface="宋体" pitchFamily="2" charset="-122"/>
              <a:cs typeface="Tahoma" pitchFamily="2" charset="0"/>
            </a:endParaRPr>
          </a:p>
          <a:p>
            <a:pPr marL="342900" indent="-342900" algn="just">
              <a:lnSpc>
                <a:spcPct val="100000"/>
              </a:lnSpc>
              <a:spcBef>
                <a:spcPct val="20000"/>
              </a:spcBef>
              <a:spcAft>
                <a:spcPts val="0"/>
              </a:spcAft>
              <a:buClr>
                <a:schemeClr val="bg2"/>
              </a:buClr>
              <a:buSzPct val="75000"/>
              <a:buFont typeface="Wingdings" pitchFamily="2" charset="2"/>
              <a:buChar char="n"/>
            </a:pPr>
            <a:r>
              <a:rPr lang="zh-CN" altLang="en-US" u="none" strike="noStrike" kern="1200" cap="none" spc="0" baseline="0" dirty="0">
                <a:latin typeface="宋体" pitchFamily="2" charset="-122"/>
                <a:ea typeface="宋体" pitchFamily="2" charset="-122"/>
                <a:cs typeface="Tahoma" pitchFamily="2" charset="0"/>
              </a:rPr>
              <a:t>组成</a:t>
            </a:r>
            <a:r>
              <a:rPr lang="en-US" altLang="zh-CN" u="none" strike="noStrike" kern="1200" cap="none" spc="0" baseline="0" dirty="0">
                <a:latin typeface="宋体" pitchFamily="2" charset="-122"/>
                <a:ea typeface="宋体" pitchFamily="2" charset="-122"/>
                <a:cs typeface="Tahoma" pitchFamily="2" charset="0"/>
              </a:rPr>
              <a:t>:</a:t>
            </a:r>
            <a:r>
              <a:rPr lang="zh-CN" altLang="en-US" u="none" strike="noStrike" kern="1200" cap="none" spc="0" baseline="0" dirty="0">
                <a:latin typeface="宋体" pitchFamily="2" charset="-122"/>
                <a:ea typeface="宋体" pitchFamily="2" charset="-122"/>
                <a:cs typeface="Tahoma" pitchFamily="2" charset="0"/>
              </a:rPr>
              <a:t>零件编号</a:t>
            </a:r>
            <a:r>
              <a:rPr lang="en-US" altLang="zh-CN" u="none" strike="noStrike" kern="1200" cap="none" spc="0" baseline="0" dirty="0">
                <a:latin typeface="宋体" pitchFamily="2" charset="-122"/>
                <a:ea typeface="宋体" pitchFamily="2" charset="-122"/>
                <a:cs typeface="Tahoma" pitchFamily="2" charset="0"/>
              </a:rPr>
              <a:t>+</a:t>
            </a:r>
            <a:r>
              <a:rPr lang="zh-CN" altLang="en-US" u="none" strike="noStrike" kern="1200" cap="none" spc="0" baseline="0" dirty="0">
                <a:latin typeface="宋体" pitchFamily="2" charset="-122"/>
                <a:ea typeface="宋体" pitchFamily="2" charset="-122"/>
                <a:cs typeface="Tahoma" pitchFamily="2" charset="0"/>
              </a:rPr>
              <a:t>零件名称</a:t>
            </a:r>
            <a:r>
              <a:rPr lang="en-US" altLang="zh-CN" u="none" strike="noStrike" kern="1200" cap="none" spc="0" baseline="0" dirty="0">
                <a:latin typeface="宋体" pitchFamily="2" charset="-122"/>
                <a:ea typeface="宋体" pitchFamily="2" charset="-122"/>
                <a:cs typeface="Tahoma" pitchFamily="2" charset="0"/>
              </a:rPr>
              <a:t>+</a:t>
            </a:r>
            <a:r>
              <a:rPr lang="zh-CN" altLang="en-US" u="none" strike="noStrike" kern="1200" cap="none" spc="0" baseline="0" dirty="0">
                <a:latin typeface="宋体" pitchFamily="2" charset="-122"/>
                <a:ea typeface="宋体" pitchFamily="2" charset="-122"/>
                <a:cs typeface="Tahoma" pitchFamily="2" charset="0"/>
              </a:rPr>
              <a:t>定货数量</a:t>
            </a:r>
            <a:r>
              <a:rPr lang="en-US" altLang="zh-CN" u="none" strike="noStrike" kern="1200" cap="none" spc="0" baseline="0" dirty="0">
                <a:latin typeface="宋体" pitchFamily="2" charset="-122"/>
                <a:ea typeface="宋体" pitchFamily="2" charset="-122"/>
                <a:cs typeface="Tahoma" pitchFamily="2" charset="0"/>
              </a:rPr>
              <a:t>+</a:t>
            </a:r>
            <a:r>
              <a:rPr lang="zh-CN" altLang="en-US" u="none" strike="noStrike" kern="1200" cap="none" spc="0" baseline="0" dirty="0">
                <a:latin typeface="宋体" pitchFamily="2" charset="-122"/>
                <a:ea typeface="宋体" pitchFamily="2" charset="-122"/>
                <a:cs typeface="Tahoma" pitchFamily="2" charset="0"/>
              </a:rPr>
              <a:t>目前价格</a:t>
            </a:r>
            <a:r>
              <a:rPr lang="en-US" altLang="zh-CN" u="none" strike="noStrike" kern="1200" cap="none" spc="0" baseline="0" dirty="0">
                <a:latin typeface="宋体" pitchFamily="2" charset="-122"/>
                <a:ea typeface="宋体" pitchFamily="2" charset="-122"/>
                <a:cs typeface="Tahoma" pitchFamily="2" charset="0"/>
              </a:rPr>
              <a:t>+…</a:t>
            </a:r>
          </a:p>
          <a:p>
            <a:pPr marL="342900" indent="-342900" algn="l">
              <a:lnSpc>
                <a:spcPct val="100000"/>
              </a:lnSpc>
              <a:spcBef>
                <a:spcPct val="20000"/>
              </a:spcBef>
              <a:spcAft>
                <a:spcPts val="0"/>
              </a:spcAft>
              <a:buClr>
                <a:schemeClr val="bg2"/>
              </a:buClr>
              <a:buSzPct val="75000"/>
              <a:buFont typeface="Wingdings" pitchFamily="2" charset="2"/>
              <a:buChar char="n"/>
            </a:pPr>
            <a:r>
              <a:rPr lang="zh-CN" altLang="en-US" u="none" strike="noStrike" kern="1200" cap="none" spc="0" baseline="0" dirty="0">
                <a:latin typeface="宋体" pitchFamily="2" charset="-122"/>
                <a:ea typeface="宋体" pitchFamily="2" charset="-122"/>
                <a:cs typeface="Tahoma" pitchFamily="2" charset="0"/>
              </a:rPr>
              <a:t>位置</a:t>
            </a:r>
            <a:r>
              <a:rPr lang="en-US" altLang="zh-CN" u="none" strike="noStrike" kern="1200" cap="none" spc="0" baseline="0" dirty="0">
                <a:latin typeface="宋体" pitchFamily="2" charset="-122"/>
                <a:ea typeface="宋体" pitchFamily="2" charset="-122"/>
                <a:cs typeface="Tahoma" pitchFamily="2" charset="0"/>
              </a:rPr>
              <a:t>: </a:t>
            </a:r>
            <a:r>
              <a:rPr lang="zh-CN" altLang="en-US" u="none" strike="noStrike" kern="1200" cap="none" spc="0" baseline="0" dirty="0">
                <a:latin typeface="宋体" pitchFamily="2" charset="-122"/>
                <a:ea typeface="宋体" pitchFamily="2" charset="-122"/>
                <a:cs typeface="Tahoma" pitchFamily="2" charset="0"/>
              </a:rPr>
              <a:t>输出到打印机 </a:t>
            </a:r>
          </a:p>
        </p:txBody>
      </p:sp>
      <p:grpSp>
        <p:nvGrpSpPr>
          <p:cNvPr id="326662" name="Group 6"/>
          <p:cNvGrpSpPr>
            <a:grpSpLocks/>
          </p:cNvGrpSpPr>
          <p:nvPr/>
        </p:nvGrpSpPr>
        <p:grpSpPr>
          <a:xfrm>
            <a:off x="4643438" y="1955718"/>
            <a:ext cx="4038598" cy="1981199"/>
            <a:chOff x="4643438" y="1557338"/>
            <a:chExt cx="4038598" cy="1981199"/>
          </a:xfrm>
        </p:grpSpPr>
        <p:sp>
          <p:nvSpPr>
            <p:cNvPr id="44037" name="Text Box 7"/>
            <p:cNvSpPr txBox="1">
              <a:spLocks/>
            </p:cNvSpPr>
            <p:nvPr/>
          </p:nvSpPr>
          <p:spPr>
            <a:xfrm>
              <a:off x="6276063" y="2818101"/>
              <a:ext cx="1976335" cy="621001"/>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3200" b="1" u="none" strike="noStrike" kern="1200" cap="none" spc="0" baseline="0" dirty="0">
                  <a:latin typeface="楷体_GB2312" pitchFamily="49" charset="-122"/>
                  <a:ea typeface="楷体_GB2312" pitchFamily="49" charset="-122"/>
                  <a:cs typeface="Tahoma" pitchFamily="2" charset="0"/>
                </a:rPr>
                <a:t>定货信息</a:t>
              </a:r>
            </a:p>
          </p:txBody>
        </p:sp>
        <p:sp>
          <p:nvSpPr>
            <p:cNvPr id="44038" name="Text Box 8"/>
            <p:cNvSpPr txBox="1">
              <a:spLocks/>
            </p:cNvSpPr>
            <p:nvPr/>
          </p:nvSpPr>
          <p:spPr>
            <a:xfrm>
              <a:off x="6963484" y="1557338"/>
              <a:ext cx="1718552" cy="540327"/>
            </a:xfrm>
            <a:prstGeom prst="rect">
              <a:avLst/>
            </a:prstGeom>
            <a:noFill/>
            <a:ln w="9525" cap="flat" cmpd="sng">
              <a:noFill/>
              <a:prstDash val="solid"/>
              <a:miter/>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800" b="1" u="none" strike="noStrike" kern="1200" cap="none" spc="0" baseline="0" dirty="0">
                  <a:latin typeface="楷体_GB2312" pitchFamily="49" charset="-122"/>
                  <a:ea typeface="楷体_GB2312" pitchFamily="49" charset="-122"/>
                  <a:cs typeface="Tahoma" pitchFamily="2" charset="0"/>
                </a:rPr>
                <a:t>定货报表</a:t>
              </a:r>
            </a:p>
          </p:txBody>
        </p:sp>
        <p:sp>
          <p:nvSpPr>
            <p:cNvPr id="44039" name="Oval 9"/>
            <p:cNvSpPr>
              <a:spLocks/>
            </p:cNvSpPr>
            <p:nvPr/>
          </p:nvSpPr>
          <p:spPr>
            <a:xfrm>
              <a:off x="4643438" y="1737447"/>
              <a:ext cx="2491900" cy="900545"/>
            </a:xfrm>
            <a:prstGeom prst="ellipse">
              <a:avLst/>
            </a:prstGeom>
            <a:noFill/>
            <a:ln w="9525" cap="flat" cmpd="sng">
              <a:solidFill>
                <a:schemeClr val="tx1"/>
              </a:solidFill>
              <a:prstDash val="solid"/>
              <a:round/>
              <a:headEnd type="none" w="med" len="med"/>
              <a:tailEnd type="none" w="med" len="med"/>
            </a:ln>
          </p:spPr>
          <p:txBody>
            <a:bodyPr vert="horz" wrap="square" lIns="91440" tIns="45720" rIns="91440" bIns="45720" anchor="t" anchorCtr="0">
              <a:prstTxWarp prst="textNoShape">
                <a:avLst/>
              </a:prstTxWarp>
              <a:noAutofit/>
            </a:bodyPr>
            <a:lstStyle/>
            <a:p>
              <a:pPr marL="0" indent="0" algn="l" eaLnBrk="0" latinLnBrk="0" hangingPunct="0">
                <a:lnSpc>
                  <a:spcPct val="100000"/>
                </a:lnSpc>
                <a:spcBef>
                  <a:spcPts val="0"/>
                </a:spcBef>
                <a:spcAft>
                  <a:spcPts val="0"/>
                </a:spcAft>
                <a:buNone/>
              </a:pPr>
              <a:r>
                <a:rPr lang="en-US" altLang="zh-CN" sz="2800" b="1" u="none" strike="noStrike" kern="1200" cap="none" spc="0" baseline="0" dirty="0">
                  <a:latin typeface="楷体_GB2312" pitchFamily="49" charset="-122"/>
                  <a:ea typeface="楷体_GB2312" pitchFamily="49" charset="-122"/>
                  <a:cs typeface="Tahoma" pitchFamily="2" charset="0"/>
                </a:rPr>
                <a:t>2</a:t>
              </a:r>
              <a:r>
                <a:rPr lang="zh-CN" altLang="en-US" sz="2800" b="1" u="none" strike="noStrike" kern="1200" cap="none" spc="0" baseline="0" dirty="0">
                  <a:latin typeface="楷体_GB2312" pitchFamily="49" charset="-122"/>
                  <a:ea typeface="楷体_GB2312" pitchFamily="49" charset="-122"/>
                  <a:cs typeface="Tahoma" pitchFamily="2" charset="0"/>
                </a:rPr>
                <a:t>产生报表</a:t>
              </a:r>
            </a:p>
          </p:txBody>
        </p:sp>
        <p:sp>
          <p:nvSpPr>
            <p:cNvPr id="44040" name="Line 10"/>
            <p:cNvSpPr>
              <a:spLocks/>
            </p:cNvSpPr>
            <p:nvPr/>
          </p:nvSpPr>
          <p:spPr>
            <a:xfrm>
              <a:off x="7135338" y="2187720"/>
              <a:ext cx="1202985" cy="0"/>
            </a:xfrm>
            <a:prstGeom prst="line">
              <a:avLst/>
            </a:prstGeom>
            <a:ln w="9525" cap="flat" cmpd="sng">
              <a:solidFill>
                <a:schemeClr val="tx1"/>
              </a:solidFill>
              <a:prstDash val="solid"/>
              <a:round/>
              <a:headEnd type="none" w="med" len="med"/>
              <a:tailEnd type="triangle" w="med" len="med"/>
            </a:ln>
          </p:spPr>
        </p:sp>
        <p:sp>
          <p:nvSpPr>
            <p:cNvPr id="44041" name="Line 11"/>
            <p:cNvSpPr>
              <a:spLocks/>
            </p:cNvSpPr>
            <p:nvPr/>
          </p:nvSpPr>
          <p:spPr>
            <a:xfrm flipH="1" flipV="1">
              <a:off x="6104206" y="2637992"/>
              <a:ext cx="343711" cy="900545"/>
            </a:xfrm>
            <a:prstGeom prst="line">
              <a:avLst/>
            </a:prstGeom>
            <a:ln w="9525" cap="flat" cmpd="sng">
              <a:solidFill>
                <a:schemeClr val="tx1"/>
              </a:solidFill>
              <a:prstDash val="solid"/>
              <a:round/>
              <a:headEnd type="none" w="med" len="med"/>
              <a:tailEnd type="triangle" w="med" len="med"/>
            </a:ln>
          </p:spPr>
        </p:sp>
      </p:grpSp>
      <p:sp>
        <p:nvSpPr>
          <p:cNvPr id="326668" name="Rectangle 12"/>
          <p:cNvSpPr>
            <a:spLocks/>
          </p:cNvSpPr>
          <p:nvPr/>
        </p:nvSpPr>
        <p:spPr>
          <a:xfrm>
            <a:off x="323850" y="2039059"/>
            <a:ext cx="3962400" cy="579437"/>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l" eaLnBrk="0" latinLnBrk="0" hangingPunct="0">
              <a:lnSpc>
                <a:spcPct val="100000"/>
              </a:lnSpc>
              <a:spcBef>
                <a:spcPts val="0"/>
              </a:spcBef>
              <a:spcAft>
                <a:spcPts val="0"/>
              </a:spcAft>
              <a:buNone/>
            </a:pPr>
            <a:r>
              <a:rPr lang="zh-CN" altLang="en-US" sz="3200" b="1" u="none" strike="noStrike" kern="1200" cap="none" spc="0" baseline="0" dirty="0">
                <a:latin typeface="Times New Roman" charset="0"/>
                <a:ea typeface="楷体_GB2312" pitchFamily="49" charset="-122"/>
                <a:cs typeface="Tahoma" pitchFamily="2" charset="0"/>
              </a:rPr>
              <a:t> </a:t>
            </a:r>
            <a:r>
              <a:rPr lang="en-US" altLang="zh-CN" sz="3200" b="1" u="none" strike="noStrike" kern="1200" cap="none" spc="0" baseline="0" dirty="0">
                <a:latin typeface="宋体" pitchFamily="2" charset="-122"/>
                <a:ea typeface="宋体" pitchFamily="2" charset="-122"/>
                <a:cs typeface="Tahoma" pitchFamily="2" charset="0"/>
              </a:rPr>
              <a:t>1. </a:t>
            </a:r>
            <a:r>
              <a:rPr lang="zh-CN" altLang="en-US" sz="3200" b="1" u="none" strike="noStrike" kern="1200" cap="none" spc="0" baseline="0" dirty="0">
                <a:latin typeface="宋体" pitchFamily="2" charset="-122"/>
                <a:ea typeface="宋体" pitchFamily="2" charset="-122"/>
                <a:cs typeface="Tahoma" pitchFamily="2" charset="0"/>
              </a:rPr>
              <a:t>数据流条目</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24</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7826036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prstGeom prst="rect">
            <a:avLst/>
          </a:prstGeom>
        </p:spPr>
        <p:txBody>
          <a:bodyPr>
            <a:prstTxWarp prst="textNoShape">
              <a:avLst/>
            </a:prstTxWarp>
            <a:noAutofit/>
          </a:bodyPr>
          <a:lstStyle/>
          <a:p>
            <a:r>
              <a:rPr lang="zh-CN" altLang="en-US"/>
              <a:t>案例仓库管理需求分析功能图</a:t>
            </a:r>
          </a:p>
        </p:txBody>
      </p:sp>
      <p:pic>
        <p:nvPicPr>
          <p:cNvPr id="7170" name="Picture 2" descr="C:\Users\PC\AppData\Local\Temp\企业微信截图_16504221208675.png"/>
          <p:cNvPicPr>
            <a:picLocks noChangeAspect="1"/>
          </p:cNvPicPr>
          <p:nvPr/>
        </p:nvPicPr>
        <p:blipFill rotWithShape="1">
          <a:blip r:embed="rId2" cstate="print"/>
          <a:srcRect l="2150" r="6145"/>
          <a:stretch/>
        </p:blipFill>
        <p:spPr>
          <a:xfrm>
            <a:off x="299104" y="2078910"/>
            <a:ext cx="8289420" cy="4482262"/>
          </a:xfrm>
          <a:prstGeom prst="rect">
            <a:avLst/>
          </a:prstGeom>
          <a:noFill/>
          <a:ln w="9525" cap="flat" cmpd="sng">
            <a:noFill/>
            <a:prstDash val="solid"/>
            <a:miter/>
          </a:ln>
        </p:spPr>
      </p:pic>
      <p:sp>
        <p:nvSpPr>
          <p:cNvPr id="3" name="灯片编号占位符 2"/>
          <p:cNvSpPr>
            <a:spLocks noGrp="1"/>
          </p:cNvSpPr>
          <p:nvPr>
            <p:ph type="sldNum" idx="12"/>
          </p:nvPr>
        </p:nvSpPr>
        <p:spPr/>
        <p:txBody>
          <a:bodyPr/>
          <a:lstStyle/>
          <a:p>
            <a:fld id="{CAD2D6BD-DE1B-4B5F-8B41-2702339687B9}" type="slidenum">
              <a:rPr lang="en-US" altLang="zh-CN" smtClean="0">
                <a:ea typeface="宋体" pitchFamily="2" charset="-122"/>
              </a:rPr>
              <a:t>25</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4288422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标题 22529"/>
          <p:cNvSpPr>
            <a:spLocks noGrp="1"/>
          </p:cNvSpPr>
          <p:nvPr>
            <p:ph type="title"/>
          </p:nvPr>
        </p:nvSpPr>
        <p:spPr>
          <a:xfrm>
            <a:off x="1150938" y="762000"/>
            <a:ext cx="7231062" cy="998538"/>
          </a:xfrm>
          <a:prstGeom prst="rect">
            <a:avLst/>
          </a:prstGeom>
        </p:spPr>
        <p:txBody>
          <a:bodyPr>
            <a:prstTxWarp prst="textNoShape">
              <a:avLst/>
            </a:prstTxWarp>
            <a:noAutofit/>
          </a:bodyPr>
          <a:lstStyle/>
          <a:p>
            <a:r>
              <a:rPr lang="zh-CN" altLang="en-US">
                <a:latin typeface="黑体" pitchFamily="2" charset="-122"/>
                <a:ea typeface="黑体" pitchFamily="2" charset="-122"/>
              </a:rPr>
              <a:t> 第二步：概念结构设计</a:t>
            </a:r>
          </a:p>
        </p:txBody>
      </p:sp>
      <p:sp>
        <p:nvSpPr>
          <p:cNvPr id="22531" name="内容占位符 22530"/>
          <p:cNvSpPr>
            <a:spLocks noGrp="1"/>
          </p:cNvSpPr>
          <p:nvPr>
            <p:ph idx="1"/>
          </p:nvPr>
        </p:nvSpPr>
        <p:spPr>
          <a:xfrm>
            <a:off x="990600" y="2017713"/>
            <a:ext cx="7543800" cy="4114798"/>
          </a:xfrm>
          <a:prstGeom prst="rect">
            <a:avLst/>
          </a:prstGeom>
        </p:spPr>
        <p:txBody>
          <a:bodyPr>
            <a:prstTxWarp prst="textNoShape">
              <a:avLst/>
            </a:prstTxWarp>
            <a:noAutofit/>
          </a:bodyPr>
          <a:lstStyle/>
          <a:p>
            <a:pPr algn="just"/>
            <a:r>
              <a:rPr lang="zh-CN" altLang="en-US">
                <a:latin typeface="宋体" pitchFamily="2" charset="-122"/>
              </a:rPr>
              <a:t>概念结构设计的方法</a:t>
            </a:r>
            <a:endParaRPr lang="en-US" altLang="zh-CN">
              <a:latin typeface="宋体" pitchFamily="2" charset="-122"/>
            </a:endParaRPr>
          </a:p>
          <a:p>
            <a:pPr algn="just"/>
            <a:r>
              <a:rPr lang="zh-CN" altLang="en-US">
                <a:latin typeface="宋体" pitchFamily="2" charset="-122"/>
              </a:rPr>
              <a:t>概念结构设计的步骤</a:t>
            </a:r>
            <a:endParaRPr lang="en-US" altLang="zh-CN">
              <a:latin typeface="宋体" pitchFamily="2" charset="-122"/>
            </a:endParaRPr>
          </a:p>
          <a:p>
            <a:pPr algn="just"/>
            <a:r>
              <a:rPr lang="zh-CN" altLang="en-US">
                <a:latin typeface="宋体" pitchFamily="2" charset="-122"/>
              </a:rPr>
              <a:t>抽象数据设计局部视图（</a:t>
            </a:r>
            <a:r>
              <a:rPr lang="en-US" altLang="zh-CN">
                <a:latin typeface="宋体" pitchFamily="2" charset="-122"/>
              </a:rPr>
              <a:t>ER</a:t>
            </a:r>
            <a:r>
              <a:rPr lang="zh-CN" altLang="en-US">
                <a:latin typeface="宋体" pitchFamily="2" charset="-122"/>
              </a:rPr>
              <a:t>图）</a:t>
            </a:r>
            <a:endParaRPr lang="en-US" altLang="zh-CN">
              <a:latin typeface="宋体" pitchFamily="2" charset="-122"/>
            </a:endParaRPr>
          </a:p>
          <a:p>
            <a:pPr algn="just"/>
            <a:r>
              <a:rPr lang="zh-CN" altLang="en-US">
                <a:latin typeface="宋体" pitchFamily="2" charset="-122"/>
              </a:rPr>
              <a:t>集成视图（整体</a:t>
            </a:r>
            <a:r>
              <a:rPr lang="en-US" altLang="zh-CN">
                <a:latin typeface="宋体" pitchFamily="2" charset="-122"/>
              </a:rPr>
              <a:t>ER</a:t>
            </a:r>
            <a:r>
              <a:rPr lang="zh-CN" altLang="en-US">
                <a:latin typeface="宋体" pitchFamily="2" charset="-122"/>
              </a:rPr>
              <a:t>图）</a:t>
            </a:r>
            <a:endParaRPr lang="en-US" altLang="zh-CN">
              <a:latin typeface="宋体" pitchFamily="2" charset="-122"/>
            </a:endParaRPr>
          </a:p>
          <a:p>
            <a:endParaRPr lang="zh-CN" altLang="en-US"/>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26</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8204014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标题 23553"/>
          <p:cNvSpPr>
            <a:spLocks noGrp="1"/>
          </p:cNvSpPr>
          <p:nvPr>
            <p:ph type="title"/>
          </p:nvPr>
        </p:nvSpPr>
        <p:spPr>
          <a:xfrm>
            <a:off x="1066800" y="990600"/>
            <a:ext cx="6858000" cy="762000"/>
          </a:xfrm>
          <a:prstGeom prst="rect">
            <a:avLst/>
          </a:prstGeom>
        </p:spPr>
        <p:txBody>
          <a:bodyPr>
            <a:prstTxWarp prst="textNoShape">
              <a:avLst/>
            </a:prstTxWarp>
            <a:noAutofit/>
          </a:bodyPr>
          <a:lstStyle/>
          <a:p>
            <a:r>
              <a:rPr lang="zh-CN" altLang="en-US">
                <a:latin typeface="黑体" pitchFamily="2" charset="-122"/>
                <a:ea typeface="黑体" pitchFamily="2" charset="-122"/>
              </a:rPr>
              <a:t>概念结构设计的方法</a:t>
            </a:r>
          </a:p>
        </p:txBody>
      </p:sp>
      <p:sp>
        <p:nvSpPr>
          <p:cNvPr id="23555" name="内容占位符 23554"/>
          <p:cNvSpPr>
            <a:spLocks noGrp="1"/>
          </p:cNvSpPr>
          <p:nvPr>
            <p:ph idx="1"/>
          </p:nvPr>
        </p:nvSpPr>
        <p:spPr>
          <a:xfrm>
            <a:off x="685800" y="1828800"/>
            <a:ext cx="7620000" cy="44196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sz="2400" dirty="0">
                <a:solidFill>
                  <a:srgbClr val="000000"/>
                </a:solidFill>
                <a:latin typeface="宋体" pitchFamily="2" charset="-122"/>
              </a:rPr>
              <a:t>概念结构</a:t>
            </a:r>
            <a:r>
              <a:rPr lang="zh-CN" altLang="en-US" sz="2400" dirty="0">
                <a:latin typeface="宋体" pitchFamily="2" charset="-122"/>
              </a:rPr>
              <a:t>方法</a:t>
            </a:r>
            <a:r>
              <a:rPr lang="zh-CN" altLang="en-US" sz="2400" dirty="0">
                <a:solidFill>
                  <a:srgbClr val="000000"/>
                </a:solidFill>
                <a:latin typeface="宋体" pitchFamily="2" charset="-122"/>
              </a:rPr>
              <a:t>设计</a:t>
            </a:r>
            <a:r>
              <a:rPr lang="zh-CN" altLang="en-US" sz="2400" dirty="0">
                <a:latin typeface="宋体" pitchFamily="2" charset="-122"/>
              </a:rPr>
              <a:t>分四类。</a:t>
            </a:r>
            <a:r>
              <a:rPr lang="zh-CN" altLang="en-US" sz="2400" dirty="0">
                <a:solidFill>
                  <a:srgbClr val="000000"/>
                </a:solidFill>
                <a:latin typeface="宋体" pitchFamily="2" charset="-122"/>
              </a:rPr>
              <a:t>最常用的</a:t>
            </a:r>
            <a:r>
              <a:rPr lang="zh-CN" altLang="en-US" sz="2400" dirty="0">
                <a:latin typeface="宋体" pitchFamily="2" charset="-122"/>
              </a:rPr>
              <a:t>方法</a:t>
            </a:r>
            <a:r>
              <a:rPr lang="zh-CN" altLang="en-US" sz="2400" dirty="0">
                <a:solidFill>
                  <a:srgbClr val="000000"/>
                </a:solidFill>
                <a:latin typeface="宋体" pitchFamily="2" charset="-122"/>
              </a:rPr>
              <a:t>是自底向上方法，即自顶向下进行需求分析，再自底向上设计概念结构。</a:t>
            </a:r>
            <a:endParaRPr lang="en-US" altLang="zh-CN" sz="2400" dirty="0">
              <a:latin typeface="宋体" pitchFamily="2" charset="-122"/>
            </a:endParaRPr>
          </a:p>
          <a:p>
            <a:pPr algn="just">
              <a:buClr>
                <a:schemeClr val="folHlink"/>
              </a:buClr>
              <a:buSzPct val="100000"/>
              <a:buFont typeface="Wingdings" pitchFamily="2" charset="2"/>
              <a:buChar char="§"/>
            </a:pPr>
            <a:r>
              <a:rPr lang="en-US" altLang="zh-CN" sz="2400" dirty="0">
                <a:solidFill>
                  <a:srgbClr val="000000"/>
                </a:solidFill>
                <a:latin typeface="宋体" pitchFamily="2" charset="-122"/>
              </a:rPr>
              <a:t>1.</a:t>
            </a:r>
            <a:r>
              <a:rPr lang="zh-CN" altLang="en-US" sz="2400" b="1" dirty="0">
                <a:solidFill>
                  <a:srgbClr val="000000"/>
                </a:solidFill>
                <a:latin typeface="宋体" pitchFamily="2" charset="-122"/>
              </a:rPr>
              <a:t>自底向上</a:t>
            </a:r>
            <a:r>
              <a:rPr lang="zh-CN" altLang="en-US" sz="2400" dirty="0">
                <a:solidFill>
                  <a:srgbClr val="000000"/>
                </a:solidFill>
                <a:latin typeface="宋体" pitchFamily="2" charset="-122"/>
              </a:rPr>
              <a:t>：先定义各局部应用的概念结构，再集成为全局概念结构。</a:t>
            </a:r>
            <a:endParaRPr lang="en-US" altLang="zh-CN" sz="2400" dirty="0">
              <a:latin typeface="宋体" pitchFamily="2" charset="-122"/>
            </a:endParaRPr>
          </a:p>
          <a:p>
            <a:pPr algn="just"/>
            <a:r>
              <a:rPr lang="en-US" altLang="zh-CN" sz="2400" dirty="0">
                <a:solidFill>
                  <a:srgbClr val="000000"/>
                </a:solidFill>
                <a:latin typeface="宋体" pitchFamily="2" charset="-122"/>
              </a:rPr>
              <a:t>2.</a:t>
            </a:r>
            <a:r>
              <a:rPr lang="zh-CN" altLang="en-US" sz="2400" b="1" dirty="0">
                <a:solidFill>
                  <a:srgbClr val="000000"/>
                </a:solidFill>
                <a:latin typeface="宋体" pitchFamily="2" charset="-122"/>
              </a:rPr>
              <a:t>自顶向下</a:t>
            </a:r>
            <a:r>
              <a:rPr lang="zh-CN" altLang="en-US" sz="2400" dirty="0">
                <a:solidFill>
                  <a:srgbClr val="000000"/>
                </a:solidFill>
                <a:latin typeface="宋体" pitchFamily="2" charset="-122"/>
              </a:rPr>
              <a:t>：先定义全局概念结构，再细化。</a:t>
            </a:r>
            <a:endParaRPr lang="en-US" altLang="zh-CN" sz="2400" dirty="0">
              <a:latin typeface="宋体" pitchFamily="2" charset="-122"/>
            </a:endParaRPr>
          </a:p>
          <a:p>
            <a:pPr algn="just"/>
            <a:r>
              <a:rPr lang="en-US" altLang="zh-CN" sz="2400" dirty="0">
                <a:solidFill>
                  <a:srgbClr val="000000"/>
                </a:solidFill>
                <a:latin typeface="宋体" pitchFamily="2" charset="-122"/>
              </a:rPr>
              <a:t>3.</a:t>
            </a:r>
            <a:r>
              <a:rPr lang="zh-CN" altLang="en-US" sz="2400" b="1" dirty="0">
                <a:solidFill>
                  <a:srgbClr val="000000"/>
                </a:solidFill>
                <a:latin typeface="宋体" pitchFamily="2" charset="-122"/>
              </a:rPr>
              <a:t>逐步扩充</a:t>
            </a:r>
            <a:r>
              <a:rPr lang="zh-CN" altLang="en-US" sz="2400" dirty="0">
                <a:solidFill>
                  <a:srgbClr val="000000"/>
                </a:solidFill>
                <a:latin typeface="宋体" pitchFamily="2" charset="-122"/>
              </a:rPr>
              <a:t>：先定义最重要的核心概念结构，再逐步扩充形成全局概念结构。</a:t>
            </a:r>
            <a:endParaRPr lang="en-US" altLang="zh-CN" sz="2400" dirty="0">
              <a:latin typeface="宋体" pitchFamily="2" charset="-122"/>
            </a:endParaRPr>
          </a:p>
          <a:p>
            <a:pPr algn="just"/>
            <a:r>
              <a:rPr lang="en-US" altLang="zh-CN" sz="2400" dirty="0">
                <a:solidFill>
                  <a:srgbClr val="000000"/>
                </a:solidFill>
                <a:latin typeface="宋体" pitchFamily="2" charset="-122"/>
              </a:rPr>
              <a:t>4.</a:t>
            </a:r>
            <a:r>
              <a:rPr lang="zh-CN" altLang="en-US" sz="2400" b="1" dirty="0">
                <a:solidFill>
                  <a:srgbClr val="000000"/>
                </a:solidFill>
                <a:latin typeface="宋体" pitchFamily="2" charset="-122"/>
              </a:rPr>
              <a:t>混合策略</a:t>
            </a:r>
            <a:r>
              <a:rPr lang="zh-CN" altLang="en-US" sz="2400" dirty="0">
                <a:solidFill>
                  <a:srgbClr val="000000"/>
                </a:solidFill>
                <a:latin typeface="宋体" pitchFamily="2" charset="-122"/>
              </a:rPr>
              <a:t>：自顶向下和自底向上相结合，自顶向下设计全局概念结构框架。再自底向上设计各局部应用的概念结构。</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27</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4128184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标题 24577"/>
          <p:cNvSpPr>
            <a:spLocks noGrp="1"/>
          </p:cNvSpPr>
          <p:nvPr>
            <p:ph type="title"/>
          </p:nvPr>
        </p:nvSpPr>
        <p:spPr>
          <a:xfrm>
            <a:off x="990600" y="990600"/>
            <a:ext cx="6477000" cy="762000"/>
          </a:xfrm>
          <a:prstGeom prst="rect">
            <a:avLst/>
          </a:prstGeom>
        </p:spPr>
        <p:txBody>
          <a:bodyPr>
            <a:prstTxWarp prst="textNoShape">
              <a:avLst/>
            </a:prstTxWarp>
            <a:noAutofit/>
          </a:bodyPr>
          <a:lstStyle/>
          <a:p>
            <a:r>
              <a:rPr lang="zh-CN" altLang="en-US">
                <a:latin typeface="黑体" pitchFamily="2" charset="-122"/>
                <a:ea typeface="黑体" pitchFamily="2" charset="-122"/>
              </a:rPr>
              <a:t>概念结构设计的步骤</a:t>
            </a:r>
          </a:p>
        </p:txBody>
      </p:sp>
      <p:sp>
        <p:nvSpPr>
          <p:cNvPr id="24579" name="矩形 24578"/>
          <p:cNvSpPr>
            <a:spLocks/>
          </p:cNvSpPr>
          <p:nvPr/>
        </p:nvSpPr>
        <p:spPr>
          <a:xfrm>
            <a:off x="1981200" y="1905000"/>
            <a:ext cx="4800600" cy="2743200"/>
          </a:xfrm>
          <a:prstGeom prst="rec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sp>
        <p:nvSpPr>
          <p:cNvPr id="24580" name="椭圆 24579"/>
          <p:cNvSpPr>
            <a:spLocks/>
          </p:cNvSpPr>
          <p:nvPr/>
        </p:nvSpPr>
        <p:spPr>
          <a:xfrm>
            <a:off x="2476500" y="2514600"/>
            <a:ext cx="1562100" cy="16764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抽象数据，设计局部视图</a:t>
            </a:r>
          </a:p>
        </p:txBody>
      </p:sp>
      <p:sp>
        <p:nvSpPr>
          <p:cNvPr id="24581" name="直接连接符 24580"/>
          <p:cNvSpPr>
            <a:spLocks/>
          </p:cNvSpPr>
          <p:nvPr/>
        </p:nvSpPr>
        <p:spPr>
          <a:xfrm flipV="1">
            <a:off x="1524000" y="3352800"/>
            <a:ext cx="1006475" cy="1587"/>
          </a:xfrm>
          <a:prstGeom prst="line">
            <a:avLst/>
          </a:prstGeom>
          <a:ln w="9525" cap="flat" cmpd="sng">
            <a:solidFill>
              <a:srgbClr val="000000"/>
            </a:solidFill>
            <a:prstDash val="solid"/>
            <a:miter/>
            <a:headEnd type="none" w="med" len="med"/>
            <a:tailEnd type="triangle" w="lg" len="lg"/>
          </a:ln>
        </p:spPr>
      </p:sp>
      <p:sp>
        <p:nvSpPr>
          <p:cNvPr id="24582" name="直接连接符 24581"/>
          <p:cNvSpPr>
            <a:spLocks/>
          </p:cNvSpPr>
          <p:nvPr/>
        </p:nvSpPr>
        <p:spPr>
          <a:xfrm flipV="1">
            <a:off x="4038600" y="3352800"/>
            <a:ext cx="762000" cy="0"/>
          </a:xfrm>
          <a:prstGeom prst="line">
            <a:avLst/>
          </a:prstGeom>
          <a:ln w="9525" cap="flat" cmpd="sng">
            <a:solidFill>
              <a:srgbClr val="000000"/>
            </a:solidFill>
            <a:prstDash val="solid"/>
            <a:miter/>
            <a:headEnd type="none" w="med" len="med"/>
            <a:tailEnd type="triangle" w="lg" len="lg"/>
          </a:ln>
        </p:spPr>
      </p:sp>
      <p:sp>
        <p:nvSpPr>
          <p:cNvPr id="24583" name="直接连接符 24582"/>
          <p:cNvSpPr>
            <a:spLocks/>
          </p:cNvSpPr>
          <p:nvPr/>
        </p:nvSpPr>
        <p:spPr>
          <a:xfrm>
            <a:off x="6248400" y="3352800"/>
            <a:ext cx="1246186" cy="1587"/>
          </a:xfrm>
          <a:prstGeom prst="line">
            <a:avLst/>
          </a:prstGeom>
          <a:ln w="9525" cap="flat" cmpd="sng">
            <a:solidFill>
              <a:srgbClr val="000000"/>
            </a:solidFill>
            <a:prstDash val="solid"/>
            <a:miter/>
            <a:headEnd type="none" w="med" len="med"/>
            <a:tailEnd type="triangle" w="lg" len="lg"/>
          </a:ln>
        </p:spPr>
      </p:sp>
      <p:sp>
        <p:nvSpPr>
          <p:cNvPr id="24584" name="直接连接符 24583"/>
          <p:cNvSpPr>
            <a:spLocks/>
          </p:cNvSpPr>
          <p:nvPr/>
        </p:nvSpPr>
        <p:spPr>
          <a:xfrm flipV="1">
            <a:off x="2133600" y="4038600"/>
            <a:ext cx="609600" cy="914400"/>
          </a:xfrm>
          <a:prstGeom prst="line">
            <a:avLst/>
          </a:prstGeom>
          <a:ln w="38100" cap="flat" cmpd="sng">
            <a:solidFill>
              <a:srgbClr val="000000"/>
            </a:solidFill>
            <a:prstDash val="solid"/>
            <a:miter/>
            <a:headEnd type="none" w="med" len="med"/>
            <a:tailEnd type="triangle" w="med" len="med"/>
          </a:ln>
        </p:spPr>
      </p:sp>
      <p:sp>
        <p:nvSpPr>
          <p:cNvPr id="24585" name="直接连接符 24584"/>
          <p:cNvSpPr>
            <a:spLocks/>
          </p:cNvSpPr>
          <p:nvPr/>
        </p:nvSpPr>
        <p:spPr>
          <a:xfrm>
            <a:off x="3657600" y="4114800"/>
            <a:ext cx="304800" cy="762000"/>
          </a:xfrm>
          <a:prstGeom prst="line">
            <a:avLst/>
          </a:prstGeom>
          <a:ln w="38100" cap="flat" cmpd="sng">
            <a:solidFill>
              <a:srgbClr val="000000"/>
            </a:solidFill>
            <a:prstDash val="solid"/>
            <a:miter/>
            <a:headEnd type="none" w="med" len="med"/>
            <a:tailEnd type="triangle" w="med" len="med"/>
          </a:ln>
        </p:spPr>
      </p:sp>
      <p:sp>
        <p:nvSpPr>
          <p:cNvPr id="24586" name="直接连接符 24585"/>
          <p:cNvSpPr>
            <a:spLocks/>
          </p:cNvSpPr>
          <p:nvPr/>
        </p:nvSpPr>
        <p:spPr>
          <a:xfrm flipV="1">
            <a:off x="4419600" y="4038600"/>
            <a:ext cx="533400" cy="747713"/>
          </a:xfrm>
          <a:prstGeom prst="line">
            <a:avLst/>
          </a:prstGeom>
          <a:ln w="38100" cap="flat" cmpd="sng">
            <a:solidFill>
              <a:srgbClr val="000000"/>
            </a:solidFill>
            <a:prstDash val="solid"/>
            <a:miter/>
            <a:headEnd type="none" w="med" len="med"/>
            <a:tailEnd type="triangle" w="med" len="med"/>
          </a:ln>
        </p:spPr>
      </p:sp>
      <p:sp>
        <p:nvSpPr>
          <p:cNvPr id="24587" name="直接连接符 24586"/>
          <p:cNvSpPr>
            <a:spLocks/>
          </p:cNvSpPr>
          <p:nvPr/>
        </p:nvSpPr>
        <p:spPr>
          <a:xfrm>
            <a:off x="5638800" y="4191000"/>
            <a:ext cx="155574" cy="609600"/>
          </a:xfrm>
          <a:prstGeom prst="line">
            <a:avLst/>
          </a:prstGeom>
          <a:ln w="38100" cap="flat" cmpd="sng">
            <a:solidFill>
              <a:srgbClr val="000000"/>
            </a:solidFill>
            <a:prstDash val="solid"/>
            <a:miter/>
            <a:headEnd type="none" w="med" len="med"/>
            <a:tailEnd type="triangle" w="med" len="med"/>
          </a:ln>
        </p:spPr>
      </p:sp>
      <p:sp>
        <p:nvSpPr>
          <p:cNvPr id="24588" name="直接连接符 24587"/>
          <p:cNvSpPr>
            <a:spLocks/>
          </p:cNvSpPr>
          <p:nvPr/>
        </p:nvSpPr>
        <p:spPr>
          <a:xfrm>
            <a:off x="1295400" y="3819525"/>
            <a:ext cx="533400" cy="1057275"/>
          </a:xfrm>
          <a:prstGeom prst="line">
            <a:avLst/>
          </a:prstGeom>
          <a:ln w="38100" cap="flat" cmpd="sng">
            <a:solidFill>
              <a:srgbClr val="000000"/>
            </a:solidFill>
            <a:prstDash val="solid"/>
            <a:miter/>
            <a:headEnd type="none" w="med" len="med"/>
            <a:tailEnd type="triangle" w="med" len="med"/>
          </a:ln>
        </p:spPr>
      </p:sp>
      <p:sp>
        <p:nvSpPr>
          <p:cNvPr id="24589" name="直接连接符 24588"/>
          <p:cNvSpPr>
            <a:spLocks/>
          </p:cNvSpPr>
          <p:nvPr/>
        </p:nvSpPr>
        <p:spPr>
          <a:xfrm flipH="1">
            <a:off x="1828800" y="2895600"/>
            <a:ext cx="0" cy="1066800"/>
          </a:xfrm>
          <a:prstGeom prst="line">
            <a:avLst/>
          </a:prstGeom>
          <a:ln w="9525" cap="flat" cmpd="sng">
            <a:solidFill>
              <a:srgbClr val="000000"/>
            </a:solidFill>
            <a:prstDash val="solid"/>
            <a:miter/>
            <a:headEnd type="none" w="med" len="med"/>
            <a:tailEnd type="none" w="med" len="med"/>
          </a:ln>
        </p:spPr>
      </p:sp>
      <p:sp>
        <p:nvSpPr>
          <p:cNvPr id="24590" name="直接连接符 24589"/>
          <p:cNvSpPr>
            <a:spLocks/>
          </p:cNvSpPr>
          <p:nvPr/>
        </p:nvSpPr>
        <p:spPr>
          <a:xfrm flipH="1">
            <a:off x="7010400" y="2819400"/>
            <a:ext cx="0" cy="1143000"/>
          </a:xfrm>
          <a:prstGeom prst="line">
            <a:avLst/>
          </a:prstGeom>
          <a:ln w="9525" cap="flat" cmpd="sng">
            <a:solidFill>
              <a:srgbClr val="000000"/>
            </a:solidFill>
            <a:prstDash val="solid"/>
            <a:miter/>
            <a:headEnd type="none" w="med" len="med"/>
            <a:tailEnd type="none" w="med" len="med"/>
          </a:ln>
        </p:spPr>
      </p:sp>
      <p:sp>
        <p:nvSpPr>
          <p:cNvPr id="24591" name="矩形 24590"/>
          <p:cNvSpPr>
            <a:spLocks/>
          </p:cNvSpPr>
          <p:nvPr/>
        </p:nvSpPr>
        <p:spPr>
          <a:xfrm>
            <a:off x="7239000" y="3505200"/>
            <a:ext cx="990600" cy="838200"/>
          </a:xfrm>
          <a:prstGeom prst="rec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逻辑结构设计</a:t>
            </a:r>
          </a:p>
        </p:txBody>
      </p:sp>
      <p:sp>
        <p:nvSpPr>
          <p:cNvPr id="24592" name="矩形 24591"/>
          <p:cNvSpPr>
            <a:spLocks/>
          </p:cNvSpPr>
          <p:nvPr/>
        </p:nvSpPr>
        <p:spPr>
          <a:xfrm>
            <a:off x="2057400" y="1905000"/>
            <a:ext cx="1752600" cy="533400"/>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概念结构设计</a:t>
            </a:r>
          </a:p>
        </p:txBody>
      </p:sp>
      <p:sp>
        <p:nvSpPr>
          <p:cNvPr id="24593" name="未知"/>
          <p:cNvSpPr>
            <a:spLocks/>
          </p:cNvSpPr>
          <p:nvPr/>
        </p:nvSpPr>
        <p:spPr>
          <a:xfrm>
            <a:off x="3733800" y="2438400"/>
            <a:ext cx="1524000" cy="304800"/>
          </a:xfrm>
          <a:custGeom>
            <a:avLst/>
            <a:gdLst>
              <a:gd name="T1" fmla="*/ 0 w 21600"/>
              <a:gd name="T2" fmla="*/ 0 h 21600"/>
              <a:gd name="T3" fmla="*/ 21600 w 21600"/>
              <a:gd name="T4" fmla="*/ 21600 h 21600"/>
            </a:gdLst>
            <a:ahLst/>
            <a:cxnLst/>
            <a:rect l="T1" t="T2" r="T3" b="T4"/>
            <a:pathLst>
              <a:path w="21600" h="21600">
                <a:moveTo>
                  <a:pt x="21600" y="14778"/>
                </a:moveTo>
                <a:cubicBezTo>
                  <a:pt x="18900" y="7389"/>
                  <a:pt x="16200" y="0"/>
                  <a:pt x="12600" y="1136"/>
                </a:cubicBezTo>
                <a:cubicBezTo>
                  <a:pt x="9000" y="2271"/>
                  <a:pt x="2100" y="18189"/>
                  <a:pt x="0" y="21600"/>
                </a:cubicBezTo>
              </a:path>
            </a:pathLst>
          </a:custGeom>
          <a:noFill/>
          <a:ln w="9525" cap="flat" cmpd="sng">
            <a:solidFill>
              <a:srgbClr val="000000"/>
            </a:solidFill>
            <a:prstDash val="sysDot"/>
            <a:miter/>
            <a:headEnd type="none" w="med" len="med"/>
            <a:tailEnd type="triangle" w="med" len="lg"/>
          </a:ln>
        </p:spPr>
      </p:sp>
      <p:sp>
        <p:nvSpPr>
          <p:cNvPr id="24594" name="流程图: 多文档 24593"/>
          <p:cNvSpPr>
            <a:spLocks/>
          </p:cNvSpPr>
          <p:nvPr/>
        </p:nvSpPr>
        <p:spPr>
          <a:xfrm>
            <a:off x="1600200" y="4891088"/>
            <a:ext cx="974725" cy="900110"/>
          </a:xfrm>
          <a:prstGeom prst="flowChartMultidocumen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en-US" altLang="zh-CN" sz="2000" u="none" strike="noStrike" kern="1200" cap="none" spc="0" baseline="0">
                <a:latin typeface="Times New Roman" charset="0"/>
                <a:ea typeface="宋体" pitchFamily="2" charset="-122"/>
                <a:cs typeface="Tahoma" pitchFamily="2" charset="0"/>
              </a:rPr>
              <a:t>DFD</a:t>
            </a:r>
            <a:endParaRPr lang="zh-CN" altLang="en-US" sz="2000" u="none" strike="noStrike" kern="1200" cap="none" spc="0" baseline="0">
              <a:latin typeface="Times New Roman" charset="0"/>
              <a:ea typeface="宋体" pitchFamily="2" charset="-122"/>
              <a:cs typeface="Tahoma" pitchFamily="2" charset="0"/>
            </a:endParaRPr>
          </a:p>
        </p:txBody>
      </p:sp>
      <p:sp>
        <p:nvSpPr>
          <p:cNvPr id="24595" name="流程图: 多文档 24594"/>
          <p:cNvSpPr>
            <a:spLocks/>
          </p:cNvSpPr>
          <p:nvPr/>
        </p:nvSpPr>
        <p:spPr>
          <a:xfrm>
            <a:off x="3467100" y="4876800"/>
            <a:ext cx="1257300" cy="990600"/>
          </a:xfrm>
          <a:prstGeom prst="flowChartMultidocumen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分</a:t>
            </a:r>
            <a:r>
              <a:rPr lang="en-US" altLang="zh-CN" sz="2000" u="none" strike="noStrike" kern="1200" cap="none" spc="0" baseline="0">
                <a:latin typeface="Times New Roman" charset="0"/>
                <a:ea typeface="宋体" pitchFamily="2" charset="-122"/>
                <a:cs typeface="Tahoma" pitchFamily="2" charset="0"/>
              </a:rPr>
              <a:t>ER</a:t>
            </a:r>
            <a:r>
              <a:rPr lang="zh-CN" altLang="en-US" sz="2000" u="none" strike="noStrike" kern="1200" cap="none" spc="0" baseline="0">
                <a:latin typeface="Times New Roman" charset="0"/>
                <a:ea typeface="宋体" pitchFamily="2" charset="-122"/>
                <a:cs typeface="Tahoma" pitchFamily="2" charset="0"/>
              </a:rPr>
              <a:t>图</a:t>
            </a:r>
          </a:p>
        </p:txBody>
      </p:sp>
      <p:sp>
        <p:nvSpPr>
          <p:cNvPr id="24596" name="流程图: 多文档 24595"/>
          <p:cNvSpPr>
            <a:spLocks/>
          </p:cNvSpPr>
          <p:nvPr/>
        </p:nvSpPr>
        <p:spPr>
          <a:xfrm>
            <a:off x="5562600" y="4805363"/>
            <a:ext cx="1238250" cy="985835"/>
          </a:xfrm>
          <a:prstGeom prst="flowChartMultidocumen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总</a:t>
            </a:r>
            <a:r>
              <a:rPr lang="en-US" altLang="zh-CN" sz="2000" u="none" strike="noStrike" kern="1200" cap="none" spc="0" baseline="0">
                <a:latin typeface="Times New Roman" charset="0"/>
                <a:ea typeface="宋体" pitchFamily="2" charset="-122"/>
                <a:cs typeface="Tahoma" pitchFamily="2" charset="0"/>
              </a:rPr>
              <a:t>ER</a:t>
            </a:r>
            <a:r>
              <a:rPr lang="zh-CN" altLang="en-US" sz="2000" u="none" strike="noStrike" kern="1200" cap="none" spc="0" baseline="0">
                <a:latin typeface="Times New Roman" charset="0"/>
                <a:ea typeface="宋体" pitchFamily="2" charset="-122"/>
                <a:cs typeface="Tahoma" pitchFamily="2" charset="0"/>
              </a:rPr>
              <a:t>图</a:t>
            </a:r>
          </a:p>
        </p:txBody>
      </p:sp>
      <p:sp>
        <p:nvSpPr>
          <p:cNvPr id="24597" name="矩形 24596"/>
          <p:cNvSpPr>
            <a:spLocks/>
          </p:cNvSpPr>
          <p:nvPr/>
        </p:nvSpPr>
        <p:spPr>
          <a:xfrm>
            <a:off x="609600" y="2971800"/>
            <a:ext cx="890588" cy="823913"/>
          </a:xfrm>
          <a:prstGeom prst="rec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需求</a:t>
            </a:r>
            <a:endParaRPr lang="en-US" altLang="zh-CN" sz="2000" u="none" strike="noStrike" kern="1200" cap="none" spc="0" baseline="0">
              <a:latin typeface="Times New Roman" charset="0"/>
              <a:ea typeface="宋体" pitchFamily="2" charset="-122"/>
              <a:cs typeface="Tahoma" pitchFamily="2" charset="0"/>
            </a:endParaRPr>
          </a:p>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分析</a:t>
            </a:r>
          </a:p>
        </p:txBody>
      </p:sp>
      <p:sp>
        <p:nvSpPr>
          <p:cNvPr id="24598" name="椭圆 24597"/>
          <p:cNvSpPr>
            <a:spLocks/>
          </p:cNvSpPr>
          <p:nvPr/>
        </p:nvSpPr>
        <p:spPr>
          <a:xfrm>
            <a:off x="4876800" y="2514600"/>
            <a:ext cx="1371600" cy="16764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集成视图</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28</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6155510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标题 25601"/>
          <p:cNvSpPr>
            <a:spLocks noGrp="1"/>
          </p:cNvSpPr>
          <p:nvPr>
            <p:ph type="title"/>
          </p:nvPr>
        </p:nvSpPr>
        <p:spPr>
          <a:xfrm>
            <a:off x="1066800" y="990600"/>
            <a:ext cx="7010400" cy="762000"/>
          </a:xfrm>
          <a:prstGeom prst="rect">
            <a:avLst/>
          </a:prstGeom>
        </p:spPr>
        <p:txBody>
          <a:bodyPr>
            <a:prstTxWarp prst="textNoShape">
              <a:avLst/>
            </a:prstTxWarp>
            <a:noAutofit/>
          </a:bodyPr>
          <a:lstStyle/>
          <a:p>
            <a:r>
              <a:rPr lang="zh-CN" altLang="en-US">
                <a:latin typeface="黑体" pitchFamily="2" charset="-122"/>
                <a:ea typeface="黑体" pitchFamily="2" charset="-122"/>
              </a:rPr>
              <a:t>抽象数据设计局部视图</a:t>
            </a:r>
          </a:p>
        </p:txBody>
      </p:sp>
      <p:sp>
        <p:nvSpPr>
          <p:cNvPr id="25603" name="内容占位符 25602"/>
          <p:cNvSpPr>
            <a:spLocks noGrp="1"/>
          </p:cNvSpPr>
          <p:nvPr>
            <p:ph idx="1"/>
          </p:nvPr>
        </p:nvSpPr>
        <p:spPr>
          <a:xfrm>
            <a:off x="685800" y="1981200"/>
            <a:ext cx="7467600" cy="3810000"/>
          </a:xfrm>
          <a:prstGeom prst="rect">
            <a:avLst/>
          </a:prstGeom>
        </p:spPr>
        <p:txBody>
          <a:bodyPr>
            <a:prstTxWarp prst="textNoShape">
              <a:avLst/>
            </a:prstTxWarp>
            <a:noAutofit/>
          </a:bodyPr>
          <a:lstStyle/>
          <a:p>
            <a:pPr algn="just"/>
            <a:r>
              <a:rPr lang="en-US" altLang="zh-CN" sz="2800">
                <a:latin typeface="宋体" pitchFamily="2" charset="-122"/>
              </a:rPr>
              <a:t>1.</a:t>
            </a:r>
            <a:r>
              <a:rPr lang="zh-CN" altLang="en-US" sz="2800">
                <a:latin typeface="宋体" pitchFamily="2" charset="-122"/>
              </a:rPr>
              <a:t>选择局部应用</a:t>
            </a:r>
            <a:r>
              <a:rPr lang="en-US" altLang="zh-CN" sz="2800">
                <a:latin typeface="宋体" pitchFamily="2" charset="-122"/>
              </a:rPr>
              <a:t>:</a:t>
            </a:r>
            <a:r>
              <a:rPr lang="zh-CN" altLang="en-US" sz="2800">
                <a:latin typeface="宋体" pitchFamily="2" charset="-122"/>
              </a:rPr>
              <a:t>在多层数据流图中选择一个适当的层次，一般选中层，设计分</a:t>
            </a:r>
            <a:r>
              <a:rPr lang="en-US" altLang="zh-CN" sz="2800">
                <a:latin typeface="宋体" pitchFamily="2" charset="-122"/>
              </a:rPr>
              <a:t>E-R</a:t>
            </a:r>
            <a:r>
              <a:rPr lang="zh-CN" altLang="en-US" sz="2800">
                <a:latin typeface="宋体" pitchFamily="2" charset="-122"/>
              </a:rPr>
              <a:t>图。</a:t>
            </a:r>
            <a:endParaRPr lang="en-US" altLang="zh-CN" sz="2800">
              <a:latin typeface="宋体" pitchFamily="2" charset="-122"/>
            </a:endParaRPr>
          </a:p>
          <a:p>
            <a:pPr algn="just"/>
            <a:r>
              <a:rPr lang="en-US" altLang="zh-CN" sz="2800">
                <a:solidFill>
                  <a:srgbClr val="000000"/>
                </a:solidFill>
                <a:latin typeface="宋体" pitchFamily="2" charset="-122"/>
              </a:rPr>
              <a:t>2.</a:t>
            </a:r>
            <a:r>
              <a:rPr lang="zh-CN" altLang="en-US" sz="2800">
                <a:solidFill>
                  <a:srgbClr val="000000"/>
                </a:solidFill>
                <a:latin typeface="宋体" pitchFamily="2" charset="-122"/>
              </a:rPr>
              <a:t>逐一设计分</a:t>
            </a:r>
            <a:r>
              <a:rPr lang="en-US" altLang="zh-CN" sz="2800">
                <a:solidFill>
                  <a:srgbClr val="000000"/>
                </a:solidFill>
                <a:latin typeface="宋体" pitchFamily="2" charset="-122"/>
              </a:rPr>
              <a:t>E-R</a:t>
            </a:r>
            <a:r>
              <a:rPr lang="zh-CN" altLang="en-US" sz="2800">
                <a:solidFill>
                  <a:srgbClr val="000000"/>
                </a:solidFill>
                <a:latin typeface="宋体" pitchFamily="2" charset="-122"/>
              </a:rPr>
              <a:t>图</a:t>
            </a:r>
            <a:r>
              <a:rPr lang="en-US" altLang="zh-CN" sz="2800">
                <a:solidFill>
                  <a:srgbClr val="000000"/>
                </a:solidFill>
                <a:latin typeface="宋体" pitchFamily="2" charset="-122"/>
              </a:rPr>
              <a:t>: </a:t>
            </a:r>
            <a:r>
              <a:rPr lang="zh-CN" altLang="en-US" sz="2800">
                <a:solidFill>
                  <a:srgbClr val="000000"/>
                </a:solidFill>
                <a:latin typeface="宋体" pitchFamily="2" charset="-122"/>
              </a:rPr>
              <a:t>如何区分实体与属性？属性不能再具有需要描述的性质，属性项不可再分；属性不能与其它实体发生联系，联系只发生在实体之间。</a:t>
            </a:r>
            <a:endParaRPr lang="en-US" altLang="zh-CN" sz="2800">
              <a:solidFill>
                <a:srgbClr val="000000"/>
              </a:solidFill>
              <a:latin typeface="宋体" pitchFamily="2" charset="-122"/>
            </a:endParaRPr>
          </a:p>
          <a:p>
            <a:pPr algn="just"/>
            <a:r>
              <a:rPr lang="en-US" altLang="zh-CN" sz="2800">
                <a:latin typeface="宋体" pitchFamily="2" charset="-122"/>
              </a:rPr>
              <a:t>3.</a:t>
            </a:r>
            <a:r>
              <a:rPr lang="zh-CN" altLang="en-US" sz="2800">
                <a:latin typeface="宋体" pitchFamily="2" charset="-122"/>
              </a:rPr>
              <a:t>订货管理、入库管理，出库管理的局部</a:t>
            </a:r>
            <a:r>
              <a:rPr lang="en-US" altLang="zh-CN" sz="2800">
                <a:latin typeface="宋体" pitchFamily="2" charset="-122"/>
              </a:rPr>
              <a:t>ER</a:t>
            </a:r>
            <a:r>
              <a:rPr lang="zh-CN" altLang="en-US" sz="2800">
                <a:latin typeface="宋体" pitchFamily="2" charset="-122"/>
              </a:rPr>
              <a:t>图。</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29</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4075050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7169"/>
          <p:cNvSpPr>
            <a:spLocks noGrp="1"/>
          </p:cNvSpPr>
          <p:nvPr>
            <p:ph type="title"/>
          </p:nvPr>
        </p:nvSpPr>
        <p:spPr>
          <a:prstGeom prst="rect">
            <a:avLst/>
          </a:prstGeom>
        </p:spPr>
        <p:txBody>
          <a:bodyPr>
            <a:prstTxWarp prst="textNoShape">
              <a:avLst/>
            </a:prstTxWarp>
            <a:noAutofit/>
          </a:bodyPr>
          <a:lstStyle/>
          <a:p>
            <a:r>
              <a:rPr lang="zh-CN" altLang="en-US" sz="3600">
                <a:latin typeface="宋体" pitchFamily="2" charset="-122"/>
              </a:rPr>
              <a:t>数据库设计的步骤</a:t>
            </a:r>
          </a:p>
        </p:txBody>
      </p:sp>
      <p:sp>
        <p:nvSpPr>
          <p:cNvPr id="7171" name="内容占位符 7170"/>
          <p:cNvSpPr>
            <a:spLocks noGrp="1"/>
          </p:cNvSpPr>
          <p:nvPr>
            <p:ph idx="1"/>
          </p:nvPr>
        </p:nvSpPr>
        <p:spPr>
          <a:xfrm>
            <a:off x="990600" y="1828800"/>
            <a:ext cx="7391400" cy="4267200"/>
          </a:xfrm>
          <a:prstGeom prst="rect">
            <a:avLst/>
          </a:prstGeom>
        </p:spPr>
        <p:txBody>
          <a:bodyPr>
            <a:prstTxWarp prst="textNoShape">
              <a:avLst/>
            </a:prstTxWarp>
            <a:noAutofit/>
          </a:bodyPr>
          <a:lstStyle/>
          <a:p>
            <a:pPr>
              <a:buClr>
                <a:schemeClr val="folHlink"/>
              </a:buClr>
              <a:buSzPct val="100000"/>
              <a:buFont typeface="Wingdings" pitchFamily="2" charset="2"/>
              <a:buChar char="§"/>
            </a:pPr>
            <a:r>
              <a:rPr lang="zh-CN" altLang="en-US">
                <a:latin typeface="宋体" pitchFamily="2" charset="-122"/>
                <a:hlinkClick r:id="rId2" action="ppaction://hlinksldjump"/>
                <a:hlinkMouseOver r:id="" action="ppaction://noaction"/>
              </a:rPr>
              <a:t>需求分析 </a:t>
            </a:r>
            <a:endParaRPr lang="en-US" altLang="zh-CN">
              <a:latin typeface="宋体" pitchFamily="2" charset="-122"/>
            </a:endParaRPr>
          </a:p>
          <a:p>
            <a:pPr>
              <a:buClr>
                <a:schemeClr val="folHlink"/>
              </a:buClr>
              <a:buSzPct val="100000"/>
              <a:buFont typeface="Wingdings" pitchFamily="2" charset="2"/>
              <a:buChar char="§"/>
            </a:pPr>
            <a:r>
              <a:rPr lang="zh-CN" altLang="en-US">
                <a:latin typeface="宋体" pitchFamily="2" charset="-122"/>
                <a:hlinkClick r:id="rId3" action="ppaction://hlinksldjump"/>
                <a:hlinkMouseOver r:id="" action="ppaction://noaction"/>
              </a:rPr>
              <a:t>概念结构设计 </a:t>
            </a:r>
            <a:endParaRPr lang="en-US" altLang="zh-CN">
              <a:latin typeface="宋体" pitchFamily="2" charset="-122"/>
            </a:endParaRPr>
          </a:p>
          <a:p>
            <a:pPr>
              <a:buClr>
                <a:schemeClr val="folHlink"/>
              </a:buClr>
              <a:buSzPct val="100000"/>
              <a:buFont typeface="Wingdings" pitchFamily="2" charset="2"/>
              <a:buChar char="§"/>
            </a:pPr>
            <a:r>
              <a:rPr lang="zh-CN" altLang="en-US">
                <a:latin typeface="宋体" pitchFamily="2" charset="-122"/>
                <a:hlinkClick r:id="rId4" action="ppaction://hlinksldjump"/>
                <a:hlinkMouseOver r:id="" action="ppaction://noaction"/>
              </a:rPr>
              <a:t>逻辑结构设计 </a:t>
            </a:r>
            <a:endParaRPr lang="en-US" altLang="zh-CN">
              <a:latin typeface="宋体" pitchFamily="2" charset="-122"/>
            </a:endParaRPr>
          </a:p>
          <a:p>
            <a:pPr>
              <a:buClr>
                <a:schemeClr val="folHlink"/>
              </a:buClr>
              <a:buSzPct val="100000"/>
              <a:buFont typeface="Wingdings" pitchFamily="2" charset="2"/>
              <a:buChar char="§"/>
            </a:pPr>
            <a:r>
              <a:rPr lang="zh-CN" altLang="en-US">
                <a:latin typeface="宋体" pitchFamily="2" charset="-122"/>
                <a:hlinkClick r:id="rId5" action="ppaction://hlinksldjump"/>
                <a:hlinkMouseOver r:id="" action="ppaction://noaction"/>
              </a:rPr>
              <a:t>数据库物理设计 </a:t>
            </a:r>
            <a:endParaRPr lang="en-US" altLang="zh-CN">
              <a:latin typeface="宋体" pitchFamily="2" charset="-122"/>
            </a:endParaRPr>
          </a:p>
          <a:p>
            <a:pPr>
              <a:buClr>
                <a:schemeClr val="folHlink"/>
              </a:buClr>
              <a:buSzPct val="100000"/>
              <a:buFont typeface="Wingdings" pitchFamily="2" charset="2"/>
              <a:buChar char="§"/>
            </a:pPr>
            <a:r>
              <a:rPr lang="zh-CN" altLang="en-US">
                <a:latin typeface="宋体" pitchFamily="2" charset="-122"/>
                <a:hlinkClick r:id="rId6" action="ppaction://hlinksldjump"/>
                <a:hlinkMouseOver r:id="" action="ppaction://noaction"/>
              </a:rPr>
              <a:t>数据库实施 </a:t>
            </a:r>
            <a:endParaRPr lang="en-US" altLang="zh-CN">
              <a:latin typeface="宋体" pitchFamily="2" charset="-122"/>
            </a:endParaRPr>
          </a:p>
          <a:p>
            <a:pPr>
              <a:buClr>
                <a:schemeClr val="folHlink"/>
              </a:buClr>
              <a:buSzPct val="100000"/>
              <a:buFont typeface="Wingdings" pitchFamily="2" charset="2"/>
              <a:buChar char="§"/>
            </a:pPr>
            <a:r>
              <a:rPr lang="zh-CN" altLang="en-US">
                <a:latin typeface="宋体" pitchFamily="2" charset="-122"/>
                <a:hlinkClick r:id="rId7" action="ppaction://hlinksldjump"/>
                <a:hlinkMouseOver r:id="" action="ppaction://noaction"/>
              </a:rPr>
              <a:t>数据库运行与维护</a:t>
            </a:r>
            <a:endParaRPr lang="en-US" altLang="zh-CN">
              <a:latin typeface="宋体" pitchFamily="2" charset="-122"/>
            </a:endParaRPr>
          </a:p>
          <a:p>
            <a:pPr>
              <a:buNone/>
            </a:pPr>
            <a:endParaRPr lang="zh-CN" altLang="en-US">
              <a:latin typeface="宋体" pitchFamily="2" charset="-122"/>
            </a:endParaRP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3</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3249316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标题 26625"/>
          <p:cNvSpPr>
            <a:spLocks noGrp="1"/>
          </p:cNvSpPr>
          <p:nvPr>
            <p:ph type="title"/>
          </p:nvPr>
        </p:nvSpPr>
        <p:spPr>
          <a:xfrm>
            <a:off x="457200" y="381000"/>
            <a:ext cx="7793038" cy="685800"/>
          </a:xfrm>
          <a:prstGeom prst="rect">
            <a:avLst/>
          </a:prstGeom>
        </p:spPr>
        <p:txBody>
          <a:bodyPr>
            <a:prstTxWarp prst="textNoShape">
              <a:avLst/>
            </a:prstTxWarp>
            <a:noAutofit/>
          </a:bodyPr>
          <a:lstStyle/>
          <a:p>
            <a:r>
              <a:rPr lang="zh-CN" altLang="en-US" sz="4000">
                <a:latin typeface="黑体" pitchFamily="2" charset="-122"/>
                <a:ea typeface="黑体" pitchFamily="2" charset="-122"/>
              </a:rPr>
              <a:t>例：订货管理概念模型 </a:t>
            </a:r>
          </a:p>
        </p:txBody>
      </p:sp>
      <p:pic>
        <p:nvPicPr>
          <p:cNvPr id="1026" name="Picture 2" descr="C:\Users\PC\AppData\Local\Temp\企业微信截图_16504166806522.png"/>
          <p:cNvPicPr>
            <a:picLocks noChangeAspect="1"/>
          </p:cNvPicPr>
          <p:nvPr/>
        </p:nvPicPr>
        <p:blipFill>
          <a:blip r:embed="rId2" cstate="print"/>
          <a:stretch>
            <a:fillRect/>
          </a:stretch>
        </p:blipFill>
        <p:spPr>
          <a:xfrm>
            <a:off x="1768193" y="1898898"/>
            <a:ext cx="4733925" cy="4171951"/>
          </a:xfrm>
          <a:prstGeom prst="rect">
            <a:avLst/>
          </a:prstGeom>
          <a:noFill/>
          <a:ln w="9525" cap="flat" cmpd="sng">
            <a:noFill/>
            <a:prstDash val="solid"/>
            <a:miter/>
          </a:ln>
        </p:spPr>
      </p:pic>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30</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0641997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27649"/>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入库管理的概念模型 </a:t>
            </a:r>
          </a:p>
        </p:txBody>
      </p:sp>
      <p:pic>
        <p:nvPicPr>
          <p:cNvPr id="2050" name="Picture 2" descr="C:\Users\PC\AppData\Local\Temp\企业微信截图_16504167538975.png"/>
          <p:cNvPicPr>
            <a:picLocks noChangeAspect="1"/>
          </p:cNvPicPr>
          <p:nvPr/>
        </p:nvPicPr>
        <p:blipFill>
          <a:blip r:embed="rId2" cstate="print"/>
          <a:stretch>
            <a:fillRect/>
          </a:stretch>
        </p:blipFill>
        <p:spPr>
          <a:xfrm>
            <a:off x="2006829" y="2138140"/>
            <a:ext cx="4276725" cy="4076701"/>
          </a:xfrm>
          <a:prstGeom prst="rect">
            <a:avLst/>
          </a:prstGeom>
          <a:noFill/>
          <a:ln w="9525" cap="flat" cmpd="sng">
            <a:noFill/>
            <a:prstDash val="solid"/>
            <a:miter/>
          </a:ln>
        </p:spPr>
      </p:pic>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31</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3510943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出库管理的概念模型 </a:t>
            </a:r>
            <a:endParaRPr lang="zh-CN" altLang="en-US"/>
          </a:p>
        </p:txBody>
      </p:sp>
      <p:pic>
        <p:nvPicPr>
          <p:cNvPr id="3076" name="Picture 4" descr="C:\Users\PC\AppData\Local\Temp\企业微信截图_16504181466009.png"/>
          <p:cNvPicPr>
            <a:picLocks noChangeAspect="1"/>
          </p:cNvPicPr>
          <p:nvPr/>
        </p:nvPicPr>
        <p:blipFill>
          <a:blip r:embed="rId2" cstate="print"/>
          <a:stretch>
            <a:fillRect/>
          </a:stretch>
        </p:blipFill>
        <p:spPr>
          <a:xfrm>
            <a:off x="1916823" y="2213919"/>
            <a:ext cx="4933950" cy="4419600"/>
          </a:xfrm>
          <a:prstGeom prst="rect">
            <a:avLst/>
          </a:prstGeom>
          <a:noFill/>
          <a:ln w="9525" cap="flat" cmpd="sng">
            <a:noFill/>
            <a:prstDash val="solid"/>
            <a:miter/>
          </a:ln>
        </p:spPr>
      </p:pic>
      <p:sp>
        <p:nvSpPr>
          <p:cNvPr id="3" name="灯片编号占位符 2"/>
          <p:cNvSpPr>
            <a:spLocks noGrp="1"/>
          </p:cNvSpPr>
          <p:nvPr>
            <p:ph type="sldNum" idx="12"/>
          </p:nvPr>
        </p:nvSpPr>
        <p:spPr/>
        <p:txBody>
          <a:bodyPr/>
          <a:lstStyle/>
          <a:p>
            <a:fld id="{CAD2D6BD-DE1B-4B5F-8B41-2702339687B9}" type="slidenum">
              <a:rPr lang="en-US" altLang="zh-CN" smtClean="0">
                <a:ea typeface="宋体" pitchFamily="2" charset="-122"/>
              </a:rPr>
              <a:t>32</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7711840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标题 28673"/>
          <p:cNvSpPr>
            <a:spLocks noGrp="1"/>
          </p:cNvSpPr>
          <p:nvPr>
            <p:ph type="title"/>
          </p:nvPr>
        </p:nvSpPr>
        <p:spPr>
          <a:xfrm>
            <a:off x="1066800" y="762000"/>
            <a:ext cx="6096000" cy="914400"/>
          </a:xfrm>
          <a:prstGeom prst="rect">
            <a:avLst/>
          </a:prstGeom>
        </p:spPr>
        <p:txBody>
          <a:bodyPr>
            <a:prstTxWarp prst="textNoShape">
              <a:avLst/>
            </a:prstTxWarp>
            <a:noAutofit/>
          </a:bodyPr>
          <a:lstStyle/>
          <a:p>
            <a:r>
              <a:rPr lang="zh-CN" altLang="en-US">
                <a:latin typeface="黑体" pitchFamily="2" charset="-122"/>
                <a:ea typeface="黑体" pitchFamily="2" charset="-122"/>
              </a:rPr>
              <a:t> 集成视图</a:t>
            </a:r>
          </a:p>
        </p:txBody>
      </p:sp>
      <p:sp>
        <p:nvSpPr>
          <p:cNvPr id="28675" name="内容占位符 28674"/>
          <p:cNvSpPr>
            <a:spLocks noGrp="1"/>
          </p:cNvSpPr>
          <p:nvPr>
            <p:ph idx="1"/>
          </p:nvPr>
        </p:nvSpPr>
        <p:spPr>
          <a:xfrm>
            <a:off x="609600" y="1828800"/>
            <a:ext cx="7543800" cy="1295400"/>
          </a:xfrm>
          <a:prstGeom prst="rect">
            <a:avLst/>
          </a:prstGeom>
        </p:spPr>
        <p:txBody>
          <a:bodyPr>
            <a:prstTxWarp prst="textNoShape">
              <a:avLst/>
            </a:prstTxWarp>
            <a:noAutofit/>
          </a:bodyPr>
          <a:lstStyle/>
          <a:p>
            <a:pPr algn="just"/>
            <a:r>
              <a:rPr lang="zh-CN" altLang="en-US" sz="2400">
                <a:latin typeface="宋体" pitchFamily="2" charset="-122"/>
              </a:rPr>
              <a:t>集成视图一般采取</a:t>
            </a:r>
            <a:r>
              <a:rPr lang="zh-CN" altLang="en-US" sz="2400">
                <a:solidFill>
                  <a:srgbClr val="000000"/>
                </a:solidFill>
                <a:latin typeface="宋体" pitchFamily="2" charset="-122"/>
              </a:rPr>
              <a:t>逐步累积的方式，</a:t>
            </a:r>
            <a:r>
              <a:rPr lang="zh-CN" altLang="en-US" sz="2400">
                <a:latin typeface="宋体" pitchFamily="2" charset="-122"/>
              </a:rPr>
              <a:t>首先集成比较关键的两个局部</a:t>
            </a:r>
            <a:r>
              <a:rPr lang="en-US" altLang="zh-CN" sz="2400">
                <a:latin typeface="宋体" pitchFamily="2" charset="-122"/>
              </a:rPr>
              <a:t>E-R</a:t>
            </a:r>
            <a:r>
              <a:rPr lang="zh-CN" altLang="en-US" sz="2400">
                <a:latin typeface="宋体" pitchFamily="2" charset="-122"/>
              </a:rPr>
              <a:t>图，然后</a:t>
            </a:r>
            <a:r>
              <a:rPr lang="zh-CN" altLang="en-US" sz="2400">
                <a:solidFill>
                  <a:srgbClr val="000000"/>
                </a:solidFill>
                <a:latin typeface="宋体" pitchFamily="2" charset="-122"/>
              </a:rPr>
              <a:t>逐步将新的视图集成进来</a:t>
            </a:r>
            <a:r>
              <a:rPr lang="zh-CN" altLang="en-US" sz="2400">
                <a:latin typeface="宋体" pitchFamily="2" charset="-122"/>
              </a:rPr>
              <a:t>。一般按以下过程完成。</a:t>
            </a:r>
          </a:p>
        </p:txBody>
      </p:sp>
      <p:sp>
        <p:nvSpPr>
          <p:cNvPr id="28676" name="矩形 28675"/>
          <p:cNvSpPr>
            <a:spLocks/>
          </p:cNvSpPr>
          <p:nvPr/>
        </p:nvSpPr>
        <p:spPr>
          <a:xfrm>
            <a:off x="2133600" y="3124200"/>
            <a:ext cx="4419600" cy="2079625"/>
          </a:xfrm>
          <a:prstGeom prst="rec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sp>
        <p:nvSpPr>
          <p:cNvPr id="28677" name="椭圆 28676"/>
          <p:cNvSpPr>
            <a:spLocks/>
          </p:cNvSpPr>
          <p:nvPr/>
        </p:nvSpPr>
        <p:spPr>
          <a:xfrm>
            <a:off x="2667000" y="3429000"/>
            <a:ext cx="1485900" cy="16764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合并</a:t>
            </a:r>
            <a:r>
              <a:rPr lang="en-US" altLang="zh-CN" sz="2000" u="none" strike="noStrike" kern="1200" cap="none" spc="0" baseline="0">
                <a:latin typeface="Times New Roman" charset="0"/>
                <a:ea typeface="宋体" pitchFamily="2" charset="-122"/>
                <a:cs typeface="Tahoma" pitchFamily="2" charset="0"/>
              </a:rPr>
              <a:t>:</a:t>
            </a:r>
            <a:r>
              <a:rPr lang="zh-CN" altLang="en-US" sz="2000" u="none" strike="noStrike" kern="1200" cap="none" spc="0" baseline="0">
                <a:latin typeface="Times New Roman" charset="0"/>
                <a:ea typeface="宋体" pitchFamily="2" charset="-122"/>
                <a:cs typeface="Tahoma" pitchFamily="2" charset="0"/>
              </a:rPr>
              <a:t>消除冲突</a:t>
            </a:r>
          </a:p>
        </p:txBody>
      </p:sp>
      <p:sp>
        <p:nvSpPr>
          <p:cNvPr id="28678" name="椭圆 28677"/>
          <p:cNvSpPr>
            <a:spLocks/>
          </p:cNvSpPr>
          <p:nvPr/>
        </p:nvSpPr>
        <p:spPr>
          <a:xfrm>
            <a:off x="4572000" y="3429000"/>
            <a:ext cx="1409700" cy="16764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修改重构</a:t>
            </a:r>
            <a:r>
              <a:rPr lang="en-US" altLang="zh-CN" sz="2000" u="none" strike="noStrike" kern="1200" cap="none" spc="0" baseline="0">
                <a:latin typeface="Times New Roman" charset="0"/>
                <a:ea typeface="宋体" pitchFamily="2" charset="-122"/>
                <a:cs typeface="Tahoma" pitchFamily="2" charset="0"/>
              </a:rPr>
              <a:t>,</a:t>
            </a:r>
            <a:r>
              <a:rPr lang="zh-CN" altLang="en-US" sz="2000" u="none" strike="noStrike" kern="1200" cap="none" spc="0" baseline="0">
                <a:latin typeface="Times New Roman" charset="0"/>
                <a:ea typeface="宋体" pitchFamily="2" charset="-122"/>
                <a:cs typeface="Tahoma" pitchFamily="2" charset="0"/>
              </a:rPr>
              <a:t>消除不必要的冗余</a:t>
            </a:r>
          </a:p>
        </p:txBody>
      </p:sp>
      <p:sp>
        <p:nvSpPr>
          <p:cNvPr id="28679" name="流程图: 多文档 28678"/>
          <p:cNvSpPr>
            <a:spLocks/>
          </p:cNvSpPr>
          <p:nvPr/>
        </p:nvSpPr>
        <p:spPr>
          <a:xfrm>
            <a:off x="762000" y="3124200"/>
            <a:ext cx="1181100" cy="762000"/>
          </a:xfrm>
          <a:prstGeom prst="flowChartMultidocumen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分</a:t>
            </a:r>
            <a:r>
              <a:rPr lang="en-US" altLang="zh-CN" sz="2000" u="none" strike="noStrike" kern="1200" cap="none" spc="0" baseline="0">
                <a:latin typeface="Times New Roman" charset="0"/>
                <a:ea typeface="宋体" pitchFamily="2" charset="-122"/>
                <a:cs typeface="Tahoma" pitchFamily="2" charset="0"/>
              </a:rPr>
              <a:t>ER</a:t>
            </a:r>
            <a:r>
              <a:rPr lang="zh-CN" altLang="en-US" sz="2000" u="none" strike="noStrike" kern="1200" cap="none" spc="0" baseline="0">
                <a:latin typeface="Times New Roman" charset="0"/>
                <a:ea typeface="宋体" pitchFamily="2" charset="-122"/>
                <a:cs typeface="Tahoma" pitchFamily="2" charset="0"/>
              </a:rPr>
              <a:t>图</a:t>
            </a:r>
          </a:p>
        </p:txBody>
      </p:sp>
      <p:sp>
        <p:nvSpPr>
          <p:cNvPr id="28680" name="流程图: 多文档 28679"/>
          <p:cNvSpPr>
            <a:spLocks/>
          </p:cNvSpPr>
          <p:nvPr/>
        </p:nvSpPr>
        <p:spPr>
          <a:xfrm>
            <a:off x="6781800" y="2819400"/>
            <a:ext cx="914400" cy="1066800"/>
          </a:xfrm>
          <a:prstGeom prst="flowChartMultidocumen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基本</a:t>
            </a:r>
            <a:r>
              <a:rPr lang="en-US" altLang="zh-CN" sz="2000" u="none" strike="noStrike" kern="1200" cap="none" spc="0" baseline="0">
                <a:latin typeface="Times New Roman" charset="0"/>
                <a:ea typeface="宋体" pitchFamily="2" charset="-122"/>
                <a:cs typeface="Tahoma" pitchFamily="2" charset="0"/>
              </a:rPr>
              <a:t>ER</a:t>
            </a:r>
            <a:r>
              <a:rPr lang="zh-CN" altLang="en-US" sz="2000" u="none" strike="noStrike" kern="1200" cap="none" spc="0" baseline="0">
                <a:latin typeface="Times New Roman" charset="0"/>
                <a:ea typeface="宋体" pitchFamily="2" charset="-122"/>
                <a:cs typeface="Tahoma" pitchFamily="2" charset="0"/>
              </a:rPr>
              <a:t>图</a:t>
            </a:r>
          </a:p>
        </p:txBody>
      </p:sp>
      <p:sp>
        <p:nvSpPr>
          <p:cNvPr id="28681" name="流程图: 多文档 28680"/>
          <p:cNvSpPr>
            <a:spLocks/>
          </p:cNvSpPr>
          <p:nvPr/>
        </p:nvSpPr>
        <p:spPr>
          <a:xfrm>
            <a:off x="2133600" y="5410200"/>
            <a:ext cx="1600200" cy="685800"/>
          </a:xfrm>
          <a:prstGeom prst="flowChartMultidocumen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初步</a:t>
            </a:r>
            <a:r>
              <a:rPr lang="en-US" altLang="zh-CN" sz="2000" u="none" strike="noStrike" kern="1200" cap="none" spc="0" baseline="0">
                <a:latin typeface="Times New Roman" charset="0"/>
                <a:ea typeface="宋体" pitchFamily="2" charset="-122"/>
                <a:cs typeface="Tahoma" pitchFamily="2" charset="0"/>
              </a:rPr>
              <a:t>ER</a:t>
            </a:r>
            <a:r>
              <a:rPr lang="zh-CN" altLang="en-US" sz="2000" u="none" strike="noStrike" kern="1200" cap="none" spc="0" baseline="0">
                <a:latin typeface="Times New Roman" charset="0"/>
                <a:ea typeface="宋体" pitchFamily="2" charset="-122"/>
                <a:cs typeface="Tahoma" pitchFamily="2" charset="0"/>
              </a:rPr>
              <a:t>图</a:t>
            </a:r>
          </a:p>
        </p:txBody>
      </p:sp>
      <p:sp>
        <p:nvSpPr>
          <p:cNvPr id="28682" name="爆炸形 2 28681"/>
          <p:cNvSpPr>
            <a:spLocks/>
          </p:cNvSpPr>
          <p:nvPr/>
        </p:nvSpPr>
        <p:spPr>
          <a:xfrm>
            <a:off x="3886200" y="5334000"/>
            <a:ext cx="1447800" cy="762000"/>
          </a:xfrm>
          <a:prstGeom prst="irregularSeal2">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分析</a:t>
            </a:r>
          </a:p>
        </p:txBody>
      </p:sp>
      <p:sp>
        <p:nvSpPr>
          <p:cNvPr id="28683" name="爆炸形 2 28682"/>
          <p:cNvSpPr>
            <a:spLocks/>
          </p:cNvSpPr>
          <p:nvPr/>
        </p:nvSpPr>
        <p:spPr>
          <a:xfrm>
            <a:off x="5410200" y="5105400"/>
            <a:ext cx="2171700" cy="1066800"/>
          </a:xfrm>
          <a:prstGeom prst="irregularSeal2">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规范化理论</a:t>
            </a:r>
          </a:p>
        </p:txBody>
      </p:sp>
      <p:sp>
        <p:nvSpPr>
          <p:cNvPr id="28684" name="直接连接符 28683"/>
          <p:cNvSpPr>
            <a:spLocks/>
          </p:cNvSpPr>
          <p:nvPr/>
        </p:nvSpPr>
        <p:spPr>
          <a:xfrm>
            <a:off x="990600" y="4419600"/>
            <a:ext cx="1676400" cy="0"/>
          </a:xfrm>
          <a:prstGeom prst="line">
            <a:avLst/>
          </a:prstGeom>
          <a:ln w="19050" cap="flat" cmpd="sng">
            <a:solidFill>
              <a:srgbClr val="000000"/>
            </a:solidFill>
            <a:prstDash val="solid"/>
            <a:miter/>
            <a:headEnd type="none" w="med" len="med"/>
            <a:tailEnd type="triangle" w="med" len="lg"/>
          </a:ln>
        </p:spPr>
      </p:sp>
      <p:sp>
        <p:nvSpPr>
          <p:cNvPr id="28685" name="直接连接符 28684"/>
          <p:cNvSpPr>
            <a:spLocks/>
          </p:cNvSpPr>
          <p:nvPr/>
        </p:nvSpPr>
        <p:spPr>
          <a:xfrm>
            <a:off x="4114800" y="4343400"/>
            <a:ext cx="381000" cy="0"/>
          </a:xfrm>
          <a:prstGeom prst="line">
            <a:avLst/>
          </a:prstGeom>
          <a:ln w="19050" cap="flat" cmpd="sng">
            <a:solidFill>
              <a:srgbClr val="000000"/>
            </a:solidFill>
            <a:prstDash val="solid"/>
            <a:miter/>
            <a:headEnd type="none" w="med" len="med"/>
            <a:tailEnd type="triangle" w="med" len="lg"/>
          </a:ln>
        </p:spPr>
      </p:sp>
      <p:sp>
        <p:nvSpPr>
          <p:cNvPr id="28686" name="直接连接符 28685"/>
          <p:cNvSpPr>
            <a:spLocks/>
          </p:cNvSpPr>
          <p:nvPr/>
        </p:nvSpPr>
        <p:spPr>
          <a:xfrm flipV="1">
            <a:off x="5943600" y="4419600"/>
            <a:ext cx="1981200" cy="0"/>
          </a:xfrm>
          <a:prstGeom prst="line">
            <a:avLst/>
          </a:prstGeom>
          <a:ln w="19050" cap="flat" cmpd="sng">
            <a:solidFill>
              <a:srgbClr val="000000"/>
            </a:solidFill>
            <a:prstDash val="solid"/>
            <a:miter/>
            <a:headEnd type="none" w="med" len="med"/>
            <a:tailEnd type="triangle" w="med" len="lg"/>
          </a:ln>
        </p:spPr>
      </p:sp>
      <p:sp>
        <p:nvSpPr>
          <p:cNvPr id="28687" name="未知"/>
          <p:cNvSpPr>
            <a:spLocks/>
          </p:cNvSpPr>
          <p:nvPr/>
        </p:nvSpPr>
        <p:spPr>
          <a:xfrm>
            <a:off x="3962400" y="3352800"/>
            <a:ext cx="1143000" cy="228600"/>
          </a:xfrm>
          <a:custGeom>
            <a:avLst/>
            <a:gdLst>
              <a:gd name="T1" fmla="*/ 0 w 21600"/>
              <a:gd name="T2" fmla="*/ 0 h 21600"/>
              <a:gd name="T3" fmla="*/ 21600 w 21600"/>
              <a:gd name="T4" fmla="*/ 21600 h 21600"/>
            </a:gdLst>
            <a:ahLst/>
            <a:cxnLst/>
            <a:rect l="T1" t="T2" r="T3" b="T4"/>
            <a:pathLst>
              <a:path w="21600" h="21600">
                <a:moveTo>
                  <a:pt x="21600" y="11630"/>
                </a:moveTo>
                <a:cubicBezTo>
                  <a:pt x="18599" y="5813"/>
                  <a:pt x="15600" y="0"/>
                  <a:pt x="12000" y="1661"/>
                </a:cubicBezTo>
                <a:cubicBezTo>
                  <a:pt x="8400" y="3321"/>
                  <a:pt x="2000" y="18276"/>
                  <a:pt x="0" y="21600"/>
                </a:cubicBezTo>
              </a:path>
            </a:pathLst>
          </a:custGeom>
          <a:noFill/>
          <a:ln w="9525" cap="flat" cmpd="sng">
            <a:solidFill>
              <a:srgbClr val="000000"/>
            </a:solidFill>
            <a:prstDash val="sysDot"/>
            <a:miter/>
            <a:headEnd type="none" w="med" len="med"/>
            <a:tailEnd type="triangle" w="med" len="lg"/>
          </a:ln>
        </p:spPr>
      </p:sp>
      <p:sp>
        <p:nvSpPr>
          <p:cNvPr id="28688" name="直接连接符 28687"/>
          <p:cNvSpPr>
            <a:spLocks/>
          </p:cNvSpPr>
          <p:nvPr/>
        </p:nvSpPr>
        <p:spPr>
          <a:xfrm>
            <a:off x="2057400" y="3352800"/>
            <a:ext cx="838200" cy="533400"/>
          </a:xfrm>
          <a:prstGeom prst="line">
            <a:avLst/>
          </a:prstGeom>
          <a:ln w="28575" cap="flat" cmpd="sng">
            <a:solidFill>
              <a:srgbClr val="000000"/>
            </a:solidFill>
            <a:prstDash val="solid"/>
            <a:miter/>
            <a:headEnd type="none" w="med" len="med"/>
            <a:tailEnd type="triangle" w="med" len="med"/>
          </a:ln>
        </p:spPr>
      </p:sp>
      <p:sp>
        <p:nvSpPr>
          <p:cNvPr id="28689" name="直接连接符 28688"/>
          <p:cNvSpPr>
            <a:spLocks/>
          </p:cNvSpPr>
          <p:nvPr/>
        </p:nvSpPr>
        <p:spPr>
          <a:xfrm>
            <a:off x="2895600" y="4876800"/>
            <a:ext cx="152400" cy="609600"/>
          </a:xfrm>
          <a:prstGeom prst="line">
            <a:avLst/>
          </a:prstGeom>
          <a:ln w="28575" cap="flat" cmpd="sng">
            <a:solidFill>
              <a:srgbClr val="000000"/>
            </a:solidFill>
            <a:prstDash val="solid"/>
            <a:miter/>
            <a:headEnd type="none" w="med" len="med"/>
            <a:tailEnd type="triangle" w="med" len="med"/>
          </a:ln>
        </p:spPr>
      </p:sp>
      <p:sp>
        <p:nvSpPr>
          <p:cNvPr id="28690" name="直接连接符 28689"/>
          <p:cNvSpPr>
            <a:spLocks/>
          </p:cNvSpPr>
          <p:nvPr/>
        </p:nvSpPr>
        <p:spPr>
          <a:xfrm flipV="1">
            <a:off x="3581400" y="4648200"/>
            <a:ext cx="990600" cy="838200"/>
          </a:xfrm>
          <a:prstGeom prst="line">
            <a:avLst/>
          </a:prstGeom>
          <a:ln w="28575" cap="flat" cmpd="sng">
            <a:solidFill>
              <a:srgbClr val="000000"/>
            </a:solidFill>
            <a:prstDash val="solid"/>
            <a:miter/>
            <a:headEnd type="none" w="med" len="med"/>
            <a:tailEnd type="triangle" w="med" len="med"/>
          </a:ln>
        </p:spPr>
      </p:sp>
      <p:sp>
        <p:nvSpPr>
          <p:cNvPr id="28691" name="直接连接符 28690"/>
          <p:cNvSpPr>
            <a:spLocks/>
          </p:cNvSpPr>
          <p:nvPr/>
        </p:nvSpPr>
        <p:spPr>
          <a:xfrm flipV="1">
            <a:off x="4495800" y="4953000"/>
            <a:ext cx="342900" cy="495300"/>
          </a:xfrm>
          <a:prstGeom prst="line">
            <a:avLst/>
          </a:prstGeom>
          <a:ln w="38100" cap="flat" cmpd="sng">
            <a:solidFill>
              <a:srgbClr val="000000"/>
            </a:solidFill>
            <a:prstDash val="solid"/>
            <a:miter/>
            <a:headEnd type="none" w="med" len="med"/>
            <a:tailEnd type="triangle" w="med" len="med"/>
          </a:ln>
        </p:spPr>
      </p:sp>
      <p:sp>
        <p:nvSpPr>
          <p:cNvPr id="28692" name="直接连接符 28691"/>
          <p:cNvSpPr>
            <a:spLocks/>
          </p:cNvSpPr>
          <p:nvPr/>
        </p:nvSpPr>
        <p:spPr>
          <a:xfrm flipH="1" flipV="1">
            <a:off x="5791200" y="4724400"/>
            <a:ext cx="457200" cy="685800"/>
          </a:xfrm>
          <a:prstGeom prst="line">
            <a:avLst/>
          </a:prstGeom>
          <a:ln w="38100" cap="flat" cmpd="sng">
            <a:solidFill>
              <a:srgbClr val="000000"/>
            </a:solidFill>
            <a:prstDash val="solid"/>
            <a:miter/>
            <a:headEnd type="none" w="med" len="med"/>
            <a:tailEnd type="triangle" w="med" len="med"/>
          </a:ln>
        </p:spPr>
      </p:sp>
      <p:sp>
        <p:nvSpPr>
          <p:cNvPr id="28693" name="直接连接符 28692"/>
          <p:cNvSpPr>
            <a:spLocks/>
          </p:cNvSpPr>
          <p:nvPr/>
        </p:nvSpPr>
        <p:spPr>
          <a:xfrm flipV="1">
            <a:off x="5943600" y="3429000"/>
            <a:ext cx="838200" cy="533400"/>
          </a:xfrm>
          <a:prstGeom prst="line">
            <a:avLst/>
          </a:prstGeom>
          <a:ln w="28575" cap="flat" cmpd="sng">
            <a:solidFill>
              <a:srgbClr val="000000"/>
            </a:solidFill>
            <a:prstDash val="solid"/>
            <a:miter/>
            <a:headEnd type="none" w="med" len="med"/>
            <a:tailEnd type="triangle" w="med" len="med"/>
          </a:ln>
        </p:spPr>
      </p:sp>
      <p:sp>
        <p:nvSpPr>
          <p:cNvPr id="28694" name="直接连接符 28693"/>
          <p:cNvSpPr>
            <a:spLocks/>
          </p:cNvSpPr>
          <p:nvPr/>
        </p:nvSpPr>
        <p:spPr>
          <a:xfrm>
            <a:off x="7162800" y="3962400"/>
            <a:ext cx="0" cy="1066800"/>
          </a:xfrm>
          <a:prstGeom prst="line">
            <a:avLst/>
          </a:prstGeom>
          <a:ln w="9525" cap="flat" cmpd="sng">
            <a:solidFill>
              <a:schemeClr val="tx1"/>
            </a:solidFill>
            <a:prstDash val="solid"/>
            <a:miter/>
            <a:headEnd type="none" w="med" len="med"/>
            <a:tailEnd type="none" w="med" len="med"/>
          </a:ln>
        </p:spPr>
      </p:sp>
      <p:sp>
        <p:nvSpPr>
          <p:cNvPr id="28695" name="矩形 28694"/>
          <p:cNvSpPr>
            <a:spLocks/>
          </p:cNvSpPr>
          <p:nvPr/>
        </p:nvSpPr>
        <p:spPr>
          <a:xfrm>
            <a:off x="7239000" y="4572000"/>
            <a:ext cx="990600" cy="762000"/>
          </a:xfrm>
          <a:prstGeom prst="rec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逻辑结构设计</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33</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846566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标题 29697"/>
          <p:cNvSpPr>
            <a:spLocks noGrp="1"/>
          </p:cNvSpPr>
          <p:nvPr>
            <p:ph type="title"/>
          </p:nvPr>
        </p:nvSpPr>
        <p:spPr>
          <a:xfrm>
            <a:off x="914400" y="457200"/>
            <a:ext cx="7620000" cy="1295400"/>
          </a:xfrm>
          <a:prstGeom prst="rect">
            <a:avLst/>
          </a:prstGeom>
        </p:spPr>
        <p:txBody>
          <a:bodyPr>
            <a:prstTxWarp prst="textNoShape">
              <a:avLst/>
            </a:prstTxWarp>
            <a:noAutofit/>
          </a:bodyPr>
          <a:lstStyle/>
          <a:p>
            <a:r>
              <a:rPr lang="zh-CN" altLang="en-US" sz="4000">
                <a:latin typeface="黑体" pitchFamily="2" charset="-122"/>
                <a:ea typeface="黑体" pitchFamily="2" charset="-122"/>
              </a:rPr>
              <a:t>集成视图第一步：合并分</a:t>
            </a:r>
            <a:r>
              <a:rPr lang="en-US" altLang="zh-CN" sz="4000">
                <a:latin typeface="黑体" pitchFamily="2" charset="-122"/>
                <a:ea typeface="黑体" pitchFamily="2" charset="-122"/>
              </a:rPr>
              <a:t>E-R</a:t>
            </a:r>
            <a:r>
              <a:rPr lang="zh-CN" altLang="en-US" sz="4000">
                <a:latin typeface="黑体" pitchFamily="2" charset="-122"/>
                <a:ea typeface="黑体" pitchFamily="2" charset="-122"/>
              </a:rPr>
              <a:t>图，生成初步</a:t>
            </a:r>
            <a:r>
              <a:rPr lang="en-US" altLang="zh-CN" sz="4000">
                <a:latin typeface="黑体" pitchFamily="2" charset="-122"/>
                <a:ea typeface="黑体" pitchFamily="2" charset="-122"/>
              </a:rPr>
              <a:t>E-R</a:t>
            </a:r>
            <a:r>
              <a:rPr lang="zh-CN" altLang="en-US" sz="4000">
                <a:latin typeface="黑体" pitchFamily="2" charset="-122"/>
                <a:ea typeface="黑体" pitchFamily="2" charset="-122"/>
              </a:rPr>
              <a:t>图</a:t>
            </a:r>
          </a:p>
        </p:txBody>
      </p:sp>
      <p:sp>
        <p:nvSpPr>
          <p:cNvPr id="29699" name="内容占位符 29698"/>
          <p:cNvSpPr>
            <a:spLocks noGrp="1"/>
          </p:cNvSpPr>
          <p:nvPr>
            <p:ph idx="1"/>
          </p:nvPr>
        </p:nvSpPr>
        <p:spPr>
          <a:xfrm>
            <a:off x="304800" y="1981200"/>
            <a:ext cx="8534400" cy="4267200"/>
          </a:xfrm>
          <a:prstGeom prst="rect">
            <a:avLst/>
          </a:prstGeom>
        </p:spPr>
        <p:txBody>
          <a:bodyPr>
            <a:prstTxWarp prst="textNoShape">
              <a:avLst/>
            </a:prstTxWarp>
            <a:noAutofit/>
          </a:bodyPr>
          <a:lstStyle/>
          <a:p>
            <a:pPr algn="just">
              <a:lnSpc>
                <a:spcPct val="90000"/>
              </a:lnSpc>
              <a:buClr>
                <a:schemeClr val="folHlink"/>
              </a:buClr>
              <a:buSzPct val="100000"/>
              <a:buFont typeface="Wingdings" pitchFamily="2" charset="2"/>
              <a:buChar char="§"/>
            </a:pPr>
            <a:r>
              <a:rPr lang="zh-CN" altLang="en-US" sz="2800">
                <a:latin typeface="宋体" pitchFamily="2" charset="-122"/>
              </a:rPr>
              <a:t>合并分</a:t>
            </a:r>
            <a:r>
              <a:rPr lang="en-US" altLang="zh-CN" sz="2800">
                <a:latin typeface="宋体" pitchFamily="2" charset="-122"/>
              </a:rPr>
              <a:t>E-R</a:t>
            </a:r>
            <a:r>
              <a:rPr lang="zh-CN" altLang="en-US" sz="2800">
                <a:latin typeface="宋体" pitchFamily="2" charset="-122"/>
              </a:rPr>
              <a:t>图，最关键的工作是要消除各分</a:t>
            </a:r>
            <a:r>
              <a:rPr lang="en-US" altLang="zh-CN" sz="2800">
                <a:latin typeface="宋体" pitchFamily="2" charset="-122"/>
              </a:rPr>
              <a:t>E-R</a:t>
            </a:r>
            <a:r>
              <a:rPr lang="zh-CN" altLang="en-US" sz="2800">
                <a:latin typeface="宋体" pitchFamily="2" charset="-122"/>
              </a:rPr>
              <a:t>图中存在的冲突。</a:t>
            </a:r>
            <a:endParaRPr lang="en-US" altLang="zh-CN" sz="2800">
              <a:latin typeface="宋体" pitchFamily="2" charset="-122"/>
            </a:endParaRPr>
          </a:p>
          <a:p>
            <a:pPr algn="just">
              <a:lnSpc>
                <a:spcPct val="90000"/>
              </a:lnSpc>
              <a:buClr>
                <a:schemeClr val="folHlink"/>
              </a:buClr>
              <a:buSzPct val="100000"/>
              <a:buFont typeface="Wingdings" pitchFamily="2" charset="2"/>
              <a:buChar char="§"/>
            </a:pPr>
            <a:r>
              <a:rPr lang="en-US" altLang="zh-CN" sz="2800">
                <a:latin typeface="宋体" pitchFamily="2" charset="-122"/>
              </a:rPr>
              <a:t>1. </a:t>
            </a:r>
            <a:r>
              <a:rPr lang="zh-CN" altLang="en-US" sz="2800">
                <a:latin typeface="宋体" pitchFamily="2" charset="-122"/>
              </a:rPr>
              <a:t>属性冲突</a:t>
            </a:r>
            <a:r>
              <a:rPr lang="en-US" altLang="zh-CN" sz="2800">
                <a:latin typeface="宋体" pitchFamily="2" charset="-122"/>
              </a:rPr>
              <a:t>:</a:t>
            </a:r>
            <a:r>
              <a:rPr lang="zh-CN" altLang="en-US" sz="2800">
                <a:latin typeface="宋体" pitchFamily="2" charset="-122"/>
              </a:rPr>
              <a:t>涉及数据类型、取值范围、值域、取值单位等的冲突。</a:t>
            </a:r>
            <a:endParaRPr lang="en-US" altLang="zh-CN" sz="2800">
              <a:latin typeface="宋体" pitchFamily="2" charset="-122"/>
            </a:endParaRPr>
          </a:p>
          <a:p>
            <a:pPr algn="just">
              <a:lnSpc>
                <a:spcPct val="90000"/>
              </a:lnSpc>
              <a:buClr>
                <a:schemeClr val="folHlink"/>
              </a:buClr>
              <a:buSzPct val="100000"/>
              <a:buFont typeface="Wingdings" pitchFamily="2" charset="2"/>
              <a:buChar char="§"/>
            </a:pPr>
            <a:r>
              <a:rPr lang="en-US" altLang="zh-CN" sz="2800">
                <a:latin typeface="宋体" pitchFamily="2" charset="-122"/>
              </a:rPr>
              <a:t>2. </a:t>
            </a:r>
            <a:r>
              <a:rPr lang="zh-CN" altLang="en-US" sz="2800">
                <a:latin typeface="宋体" pitchFamily="2" charset="-122"/>
              </a:rPr>
              <a:t>命名冲突</a:t>
            </a:r>
            <a:r>
              <a:rPr lang="en-US" altLang="zh-CN" sz="2800">
                <a:latin typeface="宋体" pitchFamily="2" charset="-122"/>
              </a:rPr>
              <a:t>:</a:t>
            </a:r>
            <a:r>
              <a:rPr lang="zh-CN" altLang="en-US" sz="2800">
                <a:latin typeface="宋体" pitchFamily="2" charset="-122"/>
              </a:rPr>
              <a:t>分同名异义和异名同义。</a:t>
            </a:r>
            <a:endParaRPr lang="en-US" altLang="zh-CN" sz="2800">
              <a:latin typeface="宋体" pitchFamily="2" charset="-122"/>
            </a:endParaRPr>
          </a:p>
          <a:p>
            <a:pPr algn="just">
              <a:lnSpc>
                <a:spcPct val="90000"/>
              </a:lnSpc>
              <a:buClr>
                <a:schemeClr val="folHlink"/>
              </a:buClr>
              <a:buSzPct val="100000"/>
              <a:buFont typeface="Wingdings" pitchFamily="2" charset="2"/>
              <a:buChar char="§"/>
            </a:pPr>
            <a:r>
              <a:rPr lang="en-US" altLang="zh-CN" sz="2800">
                <a:latin typeface="宋体" pitchFamily="2" charset="-122"/>
              </a:rPr>
              <a:t>3. </a:t>
            </a:r>
            <a:r>
              <a:rPr lang="zh-CN" altLang="en-US" sz="2800">
                <a:latin typeface="宋体" pitchFamily="2" charset="-122"/>
              </a:rPr>
              <a:t>结构冲突</a:t>
            </a:r>
            <a:r>
              <a:rPr lang="en-US" altLang="zh-CN" sz="2800">
                <a:latin typeface="宋体" pitchFamily="2" charset="-122"/>
              </a:rPr>
              <a:t>:</a:t>
            </a:r>
            <a:r>
              <a:rPr lang="zh-CN" altLang="en-US" sz="2800">
                <a:latin typeface="宋体" pitchFamily="2" charset="-122"/>
              </a:rPr>
              <a:t>对于以下三种情况：同一对象在不同应用中具有不同的抽象；同一实体在不同的局部视图中所包含的属性不完全相同，或者属性的排列次序不完全相同；实体之间的联系在不同局部视图中呈现不同的类型。进行适当的综合和调整。</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34</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20131312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标题 30721"/>
          <p:cNvSpPr>
            <a:spLocks noGrp="1"/>
          </p:cNvSpPr>
          <p:nvPr>
            <p:ph type="title"/>
          </p:nvPr>
        </p:nvSpPr>
        <p:spPr>
          <a:xfrm>
            <a:off x="1066800" y="609600"/>
            <a:ext cx="7793038" cy="1143000"/>
          </a:xfrm>
          <a:prstGeom prst="rect">
            <a:avLst/>
          </a:prstGeom>
        </p:spPr>
        <p:txBody>
          <a:bodyPr>
            <a:prstTxWarp prst="textNoShape">
              <a:avLst/>
            </a:prstTxWarp>
            <a:noAutofit/>
          </a:bodyPr>
          <a:lstStyle/>
          <a:p>
            <a:r>
              <a:rPr lang="zh-CN" altLang="en-US" sz="3600">
                <a:latin typeface="黑体" pitchFamily="2" charset="-122"/>
                <a:ea typeface="黑体" pitchFamily="2" charset="-122"/>
              </a:rPr>
              <a:t> 集成视图第二步：对初步</a:t>
            </a:r>
            <a:r>
              <a:rPr lang="en-US" altLang="zh-CN" sz="3600">
                <a:latin typeface="黑体" pitchFamily="2" charset="-122"/>
                <a:ea typeface="黑体" pitchFamily="2" charset="-122"/>
              </a:rPr>
              <a:t>ER</a:t>
            </a:r>
            <a:r>
              <a:rPr lang="zh-CN" altLang="en-US" sz="3600">
                <a:latin typeface="黑体" pitchFamily="2" charset="-122"/>
                <a:ea typeface="黑体" pitchFamily="2" charset="-122"/>
              </a:rPr>
              <a:t>图进行修改与重构，生成基本</a:t>
            </a:r>
            <a:r>
              <a:rPr lang="en-US" altLang="zh-CN" sz="3600">
                <a:latin typeface="黑体" pitchFamily="2" charset="-122"/>
                <a:ea typeface="黑体" pitchFamily="2" charset="-122"/>
              </a:rPr>
              <a:t>ER</a:t>
            </a:r>
            <a:r>
              <a:rPr lang="zh-CN" altLang="en-US" sz="3600">
                <a:latin typeface="黑体" pitchFamily="2" charset="-122"/>
                <a:ea typeface="黑体" pitchFamily="2" charset="-122"/>
              </a:rPr>
              <a:t>图</a:t>
            </a:r>
          </a:p>
        </p:txBody>
      </p:sp>
      <p:sp>
        <p:nvSpPr>
          <p:cNvPr id="30723" name="内容占位符 30722"/>
          <p:cNvSpPr>
            <a:spLocks noGrp="1"/>
          </p:cNvSpPr>
          <p:nvPr>
            <p:ph idx="1"/>
          </p:nvPr>
        </p:nvSpPr>
        <p:spPr>
          <a:xfrm>
            <a:off x="762000" y="1905000"/>
            <a:ext cx="7696200" cy="4114800"/>
          </a:xfrm>
          <a:prstGeom prst="rect">
            <a:avLst/>
          </a:prstGeom>
        </p:spPr>
        <p:txBody>
          <a:bodyPr>
            <a:prstTxWarp prst="textNoShape">
              <a:avLst/>
            </a:prstTxWarp>
            <a:noAutofit/>
          </a:bodyPr>
          <a:lstStyle/>
          <a:p>
            <a:r>
              <a:rPr lang="zh-CN" altLang="en-US" sz="2800">
                <a:latin typeface="宋体" pitchFamily="2" charset="-122"/>
              </a:rPr>
              <a:t>初步</a:t>
            </a:r>
            <a:r>
              <a:rPr lang="en-US" altLang="zh-CN" sz="2800">
                <a:latin typeface="宋体" pitchFamily="2" charset="-122"/>
              </a:rPr>
              <a:t>E-R</a:t>
            </a:r>
            <a:r>
              <a:rPr lang="zh-CN" altLang="en-US" sz="2800">
                <a:latin typeface="宋体" pitchFamily="2" charset="-122"/>
              </a:rPr>
              <a:t>图可能存在冗余的数据和冗余的实体间联系。有些冗余是必要的，有些冗余是不必要的。消除不必要冗余后的初步</a:t>
            </a:r>
            <a:r>
              <a:rPr lang="en-US" altLang="zh-CN" sz="2800">
                <a:latin typeface="宋体" pitchFamily="2" charset="-122"/>
              </a:rPr>
              <a:t>E-R</a:t>
            </a:r>
            <a:r>
              <a:rPr lang="zh-CN" altLang="en-US" sz="2800">
                <a:latin typeface="宋体" pitchFamily="2" charset="-122"/>
              </a:rPr>
              <a:t>图，称为基本</a:t>
            </a:r>
            <a:r>
              <a:rPr lang="en-US" altLang="zh-CN" sz="2800">
                <a:latin typeface="宋体" pitchFamily="2" charset="-122"/>
              </a:rPr>
              <a:t>E-R</a:t>
            </a:r>
            <a:r>
              <a:rPr lang="zh-CN" altLang="en-US" sz="2800">
                <a:latin typeface="宋体" pitchFamily="2" charset="-122"/>
              </a:rPr>
              <a:t>图。</a:t>
            </a:r>
            <a:endParaRPr lang="en-US" altLang="zh-CN" sz="2800">
              <a:latin typeface="宋体" pitchFamily="2" charset="-122"/>
            </a:endParaRPr>
          </a:p>
          <a:p>
            <a:r>
              <a:rPr lang="zh-CN" altLang="en-US" sz="2800">
                <a:latin typeface="宋体" pitchFamily="2" charset="-122"/>
              </a:rPr>
              <a:t>集成视图第二步采用的方法主要的分析方法和规范化理论。</a:t>
            </a:r>
            <a:endParaRPr lang="en-US" altLang="zh-CN" sz="2800">
              <a:latin typeface="宋体" pitchFamily="2" charset="-122"/>
            </a:endParaRPr>
          </a:p>
          <a:p>
            <a:r>
              <a:rPr lang="zh-CN" altLang="en-US" sz="2800">
                <a:latin typeface="宋体" pitchFamily="2" charset="-122"/>
              </a:rPr>
              <a:t>为提高效率而保留的人为的冗余，应将是数据关联说明为完整性约束条件。</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35</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9947727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标题 31745"/>
          <p:cNvSpPr>
            <a:spLocks noGrp="1"/>
          </p:cNvSpPr>
          <p:nvPr>
            <p:ph type="title"/>
          </p:nvPr>
        </p:nvSpPr>
        <p:spPr>
          <a:xfrm>
            <a:off x="533400" y="381000"/>
            <a:ext cx="7793038" cy="609600"/>
          </a:xfrm>
          <a:prstGeom prst="rect">
            <a:avLst/>
          </a:prstGeom>
        </p:spPr>
        <p:txBody>
          <a:bodyPr>
            <a:prstTxWarp prst="textNoShape">
              <a:avLst/>
            </a:prstTxWarp>
            <a:noAutofit/>
          </a:bodyPr>
          <a:lstStyle/>
          <a:p>
            <a:r>
              <a:rPr lang="zh-CN" altLang="en-US" sz="4000">
                <a:ea typeface="黑体" pitchFamily="2" charset="-122"/>
              </a:rPr>
              <a:t>仓库管理系统的基本</a:t>
            </a:r>
            <a:r>
              <a:rPr lang="en-US" altLang="zh-CN" sz="4000">
                <a:ea typeface="黑体" pitchFamily="2" charset="-122"/>
              </a:rPr>
              <a:t>ER</a:t>
            </a:r>
            <a:r>
              <a:rPr lang="zh-CN" altLang="en-US" sz="4000">
                <a:ea typeface="黑体" pitchFamily="2" charset="-122"/>
              </a:rPr>
              <a:t>图 </a:t>
            </a:r>
          </a:p>
        </p:txBody>
      </p:sp>
      <p:pic>
        <p:nvPicPr>
          <p:cNvPr id="4102" name="Picture 6" descr="C:\Users\PC\AppData\Local\Temp\企业微信截图_16504183923511.png"/>
          <p:cNvPicPr>
            <a:picLocks noChangeAspect="1"/>
          </p:cNvPicPr>
          <p:nvPr/>
        </p:nvPicPr>
        <p:blipFill>
          <a:blip r:embed="rId2" cstate="print"/>
          <a:stretch>
            <a:fillRect/>
          </a:stretch>
        </p:blipFill>
        <p:spPr>
          <a:xfrm>
            <a:off x="386721" y="1628880"/>
            <a:ext cx="8305800" cy="4191001"/>
          </a:xfrm>
          <a:prstGeom prst="rect">
            <a:avLst/>
          </a:prstGeom>
          <a:noFill/>
          <a:ln w="9525" cap="flat" cmpd="sng">
            <a:noFill/>
            <a:prstDash val="solid"/>
            <a:miter/>
          </a:ln>
        </p:spPr>
      </p:pic>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36</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25209524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1745"/>
          <p:cNvSpPr>
            <a:spLocks noGrp="1"/>
          </p:cNvSpPr>
          <p:nvPr>
            <p:ph type="title"/>
          </p:nvPr>
        </p:nvSpPr>
        <p:spPr>
          <a:xfrm>
            <a:off x="1106769" y="323793"/>
            <a:ext cx="7793037" cy="1143000"/>
          </a:xfrm>
          <a:prstGeom prst="rect">
            <a:avLst/>
          </a:prstGeom>
        </p:spPr>
        <p:txBody>
          <a:bodyPr>
            <a:prstTxWarp prst="textNoShape">
              <a:avLst/>
            </a:prstTxWarp>
            <a:noAutofit/>
          </a:bodyPr>
          <a:lstStyle/>
          <a:p>
            <a:r>
              <a:rPr lang="zh-CN" altLang="en-US" sz="4000">
                <a:ea typeface="黑体" pitchFamily="2" charset="-122"/>
              </a:rPr>
              <a:t>仓库管理系统的完整</a:t>
            </a:r>
            <a:r>
              <a:rPr lang="en-US" altLang="zh-CN" sz="4000">
                <a:ea typeface="黑体" pitchFamily="2" charset="-122"/>
              </a:rPr>
              <a:t>ER</a:t>
            </a:r>
            <a:r>
              <a:rPr lang="zh-CN" altLang="en-US" sz="4000">
                <a:ea typeface="黑体" pitchFamily="2" charset="-122"/>
              </a:rPr>
              <a:t>图 </a:t>
            </a:r>
          </a:p>
        </p:txBody>
      </p:sp>
      <p:pic>
        <p:nvPicPr>
          <p:cNvPr id="2" name="图片 1"/>
          <p:cNvPicPr>
            <a:picLocks noChangeAspect="1"/>
          </p:cNvPicPr>
          <p:nvPr/>
        </p:nvPicPr>
        <p:blipFill>
          <a:blip r:embed="rId2" cstate="print"/>
          <a:stretch>
            <a:fillRect/>
          </a:stretch>
        </p:blipFill>
        <p:spPr>
          <a:xfrm>
            <a:off x="-50165" y="1764030"/>
            <a:ext cx="9053830" cy="4611370"/>
          </a:xfrm>
          <a:prstGeom prst="rect">
            <a:avLst/>
          </a:prstGeom>
          <a:noFill/>
          <a:ln w="9525" cap="flat" cmpd="sng">
            <a:noFill/>
            <a:prstDash val="solid"/>
            <a:miter/>
          </a:ln>
        </p:spPr>
      </p:pic>
      <p:sp>
        <p:nvSpPr>
          <p:cNvPr id="3" name="灯片编号占位符 2"/>
          <p:cNvSpPr>
            <a:spLocks noGrp="1"/>
          </p:cNvSpPr>
          <p:nvPr>
            <p:ph type="sldNum" idx="12"/>
          </p:nvPr>
        </p:nvSpPr>
        <p:spPr/>
        <p:txBody>
          <a:bodyPr/>
          <a:lstStyle/>
          <a:p>
            <a:fld id="{CAD2D6BD-DE1B-4B5F-8B41-2702339687B9}" type="slidenum">
              <a:rPr lang="en-US" altLang="zh-CN" smtClean="0">
                <a:ea typeface="宋体" pitchFamily="2" charset="-122"/>
              </a:rPr>
              <a:t>37</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4989691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标题 32769"/>
          <p:cNvSpPr>
            <a:spLocks noGrp="1"/>
          </p:cNvSpPr>
          <p:nvPr>
            <p:ph type="title"/>
          </p:nvPr>
        </p:nvSpPr>
        <p:spPr>
          <a:xfrm>
            <a:off x="990600" y="914400"/>
            <a:ext cx="7010400" cy="769938"/>
          </a:xfrm>
          <a:prstGeom prst="rect">
            <a:avLst/>
          </a:prstGeom>
        </p:spPr>
        <p:txBody>
          <a:bodyPr>
            <a:prstTxWarp prst="textNoShape">
              <a:avLst/>
            </a:prstTxWarp>
            <a:noAutofit/>
          </a:bodyPr>
          <a:lstStyle/>
          <a:p>
            <a:r>
              <a:rPr lang="zh-CN" altLang="en-US">
                <a:latin typeface="黑体" pitchFamily="2" charset="-122"/>
                <a:ea typeface="黑体" pitchFamily="2" charset="-122"/>
              </a:rPr>
              <a:t>第三步：逻辑结构设计</a:t>
            </a:r>
          </a:p>
        </p:txBody>
      </p:sp>
      <p:sp>
        <p:nvSpPr>
          <p:cNvPr id="32771" name="内容占位符 32770"/>
          <p:cNvSpPr>
            <a:spLocks noGrp="1"/>
          </p:cNvSpPr>
          <p:nvPr>
            <p:ph idx="1"/>
          </p:nvPr>
        </p:nvSpPr>
        <p:spPr>
          <a:xfrm>
            <a:off x="609600" y="1905000"/>
            <a:ext cx="7620000" cy="40386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sz="2800">
                <a:solidFill>
                  <a:srgbClr val="000000"/>
                </a:solidFill>
                <a:latin typeface="宋体" pitchFamily="2" charset="-122"/>
              </a:rPr>
              <a:t>以整体</a:t>
            </a:r>
            <a:r>
              <a:rPr lang="en-US" altLang="zh-CN" sz="2800">
                <a:solidFill>
                  <a:srgbClr val="000000"/>
                </a:solidFill>
                <a:latin typeface="宋体" pitchFamily="2" charset="-122"/>
              </a:rPr>
              <a:t>ER</a:t>
            </a:r>
            <a:r>
              <a:rPr lang="zh-CN" altLang="en-US" sz="2800">
                <a:solidFill>
                  <a:srgbClr val="000000"/>
                </a:solidFill>
                <a:latin typeface="宋体" pitchFamily="2" charset="-122"/>
              </a:rPr>
              <a:t>图为基础，设计逻辑结构应选择最适于描述和表达相应概念结构的数据模型，目前一般使用关系模型。</a:t>
            </a:r>
            <a:endParaRPr lang="en-US" altLang="zh-CN" sz="2800">
              <a:solidFill>
                <a:srgbClr val="000000"/>
              </a:solidFill>
              <a:latin typeface="宋体" pitchFamily="2" charset="-122"/>
            </a:endParaRPr>
          </a:p>
          <a:p>
            <a:pPr algn="just">
              <a:buClr>
                <a:schemeClr val="folHlink"/>
              </a:buClr>
              <a:buSzPct val="100000"/>
              <a:buFont typeface="Wingdings" pitchFamily="2" charset="2"/>
              <a:buChar char="§"/>
            </a:pPr>
            <a:r>
              <a:rPr lang="zh-CN" altLang="en-US" sz="2800">
                <a:solidFill>
                  <a:srgbClr val="000000"/>
                </a:solidFill>
                <a:latin typeface="宋体" pitchFamily="2" charset="-122"/>
              </a:rPr>
              <a:t>而后对支持该模型的</a:t>
            </a:r>
            <a:r>
              <a:rPr lang="en-US" altLang="zh-CN" sz="2800">
                <a:solidFill>
                  <a:srgbClr val="000000"/>
                </a:solidFill>
                <a:latin typeface="宋体" pitchFamily="2" charset="-122"/>
              </a:rPr>
              <a:t>DBMS</a:t>
            </a:r>
            <a:r>
              <a:rPr lang="zh-CN" altLang="en-US" sz="2800">
                <a:solidFill>
                  <a:srgbClr val="000000"/>
                </a:solidFill>
                <a:latin typeface="宋体" pitchFamily="2" charset="-122"/>
              </a:rPr>
              <a:t>进行比较，综合考虑性能、价格等因素，选择最合适的</a:t>
            </a:r>
            <a:r>
              <a:rPr lang="en-US" altLang="zh-CN" sz="2800">
                <a:solidFill>
                  <a:srgbClr val="000000"/>
                </a:solidFill>
                <a:latin typeface="宋体" pitchFamily="2" charset="-122"/>
              </a:rPr>
              <a:t>DBMS</a:t>
            </a:r>
            <a:r>
              <a:rPr lang="zh-CN" altLang="en-US" sz="2800">
                <a:solidFill>
                  <a:srgbClr val="000000"/>
                </a:solidFill>
                <a:latin typeface="宋体" pitchFamily="2" charset="-122"/>
              </a:rPr>
              <a:t>。</a:t>
            </a:r>
            <a:endParaRPr lang="en-US" altLang="zh-CN" sz="2800">
              <a:solidFill>
                <a:srgbClr val="000000"/>
              </a:solidFill>
              <a:latin typeface="宋体" pitchFamily="2" charset="-122"/>
            </a:endParaRPr>
          </a:p>
          <a:p>
            <a:pPr algn="just">
              <a:buClr>
                <a:schemeClr val="folHlink"/>
              </a:buClr>
              <a:buSzPct val="100000"/>
              <a:buFont typeface="Wingdings" pitchFamily="2" charset="2"/>
              <a:buChar char="§"/>
            </a:pPr>
            <a:r>
              <a:rPr lang="zh-CN" altLang="en-US" sz="2800">
                <a:solidFill>
                  <a:srgbClr val="000000"/>
                </a:solidFill>
                <a:latin typeface="宋体" pitchFamily="2" charset="-122"/>
              </a:rPr>
              <a:t>逻辑结构设计一般分三步进行。</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38</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4701784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标题 33793"/>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第三步：逻辑结构设计</a:t>
            </a:r>
          </a:p>
        </p:txBody>
      </p:sp>
      <p:sp>
        <p:nvSpPr>
          <p:cNvPr id="33795" name="内容占位符 33794"/>
          <p:cNvSpPr>
            <a:spLocks noGrp="1"/>
          </p:cNvSpPr>
          <p:nvPr>
            <p:ph idx="1"/>
          </p:nvPr>
        </p:nvSpPr>
        <p:spPr>
          <a:xfrm>
            <a:off x="838200" y="1828800"/>
            <a:ext cx="7772400" cy="42672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a:latin typeface="宋体" pitchFamily="2" charset="-122"/>
              </a:rPr>
              <a:t> </a:t>
            </a:r>
            <a:r>
              <a:rPr lang="zh-CN" altLang="en-US">
                <a:solidFill>
                  <a:srgbClr val="000000"/>
                </a:solidFill>
                <a:latin typeface="宋体" pitchFamily="2" charset="-122"/>
              </a:rPr>
              <a:t>逻辑结构设计三步图</a:t>
            </a:r>
            <a:endParaRPr lang="en-US" altLang="zh-CN">
              <a:solidFill>
                <a:srgbClr val="000000"/>
              </a:solidFill>
              <a:latin typeface="宋体" pitchFamily="2" charset="-122"/>
            </a:endParaRPr>
          </a:p>
          <a:p>
            <a:pPr algn="just">
              <a:buClr>
                <a:schemeClr val="folHlink"/>
              </a:buClr>
              <a:buSzPct val="100000"/>
              <a:buFont typeface="Wingdings" pitchFamily="2" charset="2"/>
              <a:buChar char="§"/>
            </a:pPr>
            <a:r>
              <a:rPr lang="en-US" altLang="zh-CN">
                <a:latin typeface="宋体" pitchFamily="2" charset="-122"/>
              </a:rPr>
              <a:t>ER</a:t>
            </a:r>
            <a:r>
              <a:rPr lang="zh-CN" altLang="en-US">
                <a:latin typeface="宋体" pitchFamily="2" charset="-122"/>
              </a:rPr>
              <a:t>图向</a:t>
            </a:r>
            <a:r>
              <a:rPr lang="zh-CN" altLang="en-US">
                <a:solidFill>
                  <a:srgbClr val="000000"/>
                </a:solidFill>
                <a:latin typeface="宋体" pitchFamily="2" charset="-122"/>
              </a:rPr>
              <a:t>关系</a:t>
            </a:r>
            <a:r>
              <a:rPr lang="zh-CN" altLang="en-US">
                <a:latin typeface="宋体" pitchFamily="2" charset="-122"/>
              </a:rPr>
              <a:t>数据模型转换的原则</a:t>
            </a:r>
            <a:endParaRPr lang="en-US" altLang="zh-CN">
              <a:latin typeface="宋体" pitchFamily="2" charset="-122"/>
            </a:endParaRPr>
          </a:p>
          <a:p>
            <a:pPr algn="just">
              <a:buClr>
                <a:schemeClr val="folHlink"/>
              </a:buClr>
              <a:buSzPct val="100000"/>
              <a:buFont typeface="Wingdings" pitchFamily="2" charset="2"/>
              <a:buChar char="§"/>
            </a:pPr>
            <a:r>
              <a:rPr lang="zh-CN" altLang="en-US">
                <a:latin typeface="宋体" pitchFamily="2" charset="-122"/>
              </a:rPr>
              <a:t> 例：仓库管理</a:t>
            </a:r>
            <a:r>
              <a:rPr lang="en-US" altLang="zh-CN">
                <a:latin typeface="宋体" pitchFamily="2" charset="-122"/>
              </a:rPr>
              <a:t>ER</a:t>
            </a:r>
            <a:r>
              <a:rPr lang="zh-CN" altLang="en-US">
                <a:latin typeface="宋体" pitchFamily="2" charset="-122"/>
              </a:rPr>
              <a:t>图的关系模式</a:t>
            </a:r>
            <a:endParaRPr lang="en-US" altLang="zh-CN">
              <a:latin typeface="宋体" pitchFamily="2" charset="-122"/>
            </a:endParaRPr>
          </a:p>
          <a:p>
            <a:pPr algn="just">
              <a:buClr>
                <a:schemeClr val="folHlink"/>
              </a:buClr>
              <a:buSzPct val="100000"/>
              <a:buFont typeface="Wingdings" pitchFamily="2" charset="2"/>
              <a:buChar char="§"/>
            </a:pPr>
            <a:r>
              <a:rPr lang="zh-CN" altLang="en-US">
                <a:latin typeface="宋体" pitchFamily="2" charset="-122"/>
              </a:rPr>
              <a:t>将关系模型再转化为特定</a:t>
            </a:r>
            <a:r>
              <a:rPr lang="en-US" altLang="zh-CN">
                <a:latin typeface="宋体" pitchFamily="2" charset="-122"/>
              </a:rPr>
              <a:t>DBMS</a:t>
            </a:r>
            <a:r>
              <a:rPr lang="zh-CN" altLang="en-US">
                <a:latin typeface="宋体" pitchFamily="2" charset="-122"/>
              </a:rPr>
              <a:t>支持的数据模型</a:t>
            </a:r>
            <a:endParaRPr lang="en-US" altLang="zh-CN">
              <a:latin typeface="宋体" pitchFamily="2" charset="-122"/>
            </a:endParaRPr>
          </a:p>
          <a:p>
            <a:pPr algn="just">
              <a:buClr>
                <a:schemeClr val="folHlink"/>
              </a:buClr>
              <a:buSzPct val="100000"/>
              <a:buFont typeface="Wingdings" pitchFamily="2" charset="2"/>
              <a:buChar char="§"/>
            </a:pPr>
            <a:r>
              <a:rPr lang="zh-CN" altLang="en-US">
                <a:latin typeface="宋体" pitchFamily="2" charset="-122"/>
              </a:rPr>
              <a:t>数据模型的优化</a:t>
            </a:r>
            <a:endParaRPr lang="en-US" altLang="zh-CN">
              <a:latin typeface="宋体" pitchFamily="2" charset="-122"/>
            </a:endParaRPr>
          </a:p>
          <a:p>
            <a:pPr algn="just">
              <a:buClr>
                <a:schemeClr val="folHlink"/>
              </a:buClr>
              <a:buSzPct val="100000"/>
              <a:buFont typeface="Wingdings" pitchFamily="2" charset="2"/>
              <a:buChar char="§"/>
            </a:pPr>
            <a:r>
              <a:rPr lang="zh-CN" altLang="en-US">
                <a:latin typeface="宋体" pitchFamily="2" charset="-122"/>
              </a:rPr>
              <a:t>设计用户子模式</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39</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247275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8193"/>
          <p:cNvSpPr>
            <a:spLocks noGrp="1"/>
          </p:cNvSpPr>
          <p:nvPr>
            <p:ph type="title"/>
          </p:nvPr>
        </p:nvSpPr>
        <p:spPr>
          <a:xfrm>
            <a:off x="762000" y="990600"/>
            <a:ext cx="7696200" cy="685800"/>
          </a:xfrm>
          <a:prstGeom prst="rect">
            <a:avLst/>
          </a:prstGeom>
        </p:spPr>
        <p:txBody>
          <a:bodyPr>
            <a:prstTxWarp prst="textNoShape">
              <a:avLst/>
            </a:prstTxWarp>
            <a:noAutofit/>
          </a:bodyPr>
          <a:lstStyle/>
          <a:p>
            <a:r>
              <a:rPr lang="zh-CN" altLang="en-US" sz="4000">
                <a:latin typeface="黑体" pitchFamily="2" charset="-122"/>
                <a:ea typeface="黑体" pitchFamily="2" charset="-122"/>
              </a:rPr>
              <a:t> 数据库设计六个步骤</a:t>
            </a:r>
          </a:p>
        </p:txBody>
      </p:sp>
      <p:sp>
        <p:nvSpPr>
          <p:cNvPr id="8195" name="内容占位符 8194"/>
          <p:cNvSpPr>
            <a:spLocks noGrp="1"/>
          </p:cNvSpPr>
          <p:nvPr>
            <p:ph idx="1"/>
          </p:nvPr>
        </p:nvSpPr>
        <p:spPr>
          <a:xfrm>
            <a:off x="685800" y="1846164"/>
            <a:ext cx="7772400" cy="44196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en-US" altLang="zh-CN" sz="2800" b="1" dirty="0">
                <a:solidFill>
                  <a:srgbClr val="FF0000"/>
                </a:solidFill>
                <a:latin typeface="Times New Roman" panose="02020603050405020304" pitchFamily="18" charset="0"/>
                <a:cs typeface="Times New Roman" panose="02020603050405020304" pitchFamily="18" charset="0"/>
              </a:rPr>
              <a:t>1</a:t>
            </a:r>
            <a:r>
              <a:rPr lang="en-US" altLang="zh-CN" sz="2800" b="1" dirty="0" smtClean="0">
                <a:solidFill>
                  <a:srgbClr val="FF0000"/>
                </a:solidFill>
                <a:latin typeface="Times New Roman" panose="02020603050405020304" pitchFamily="18" charset="0"/>
                <a:cs typeface="Times New Roman" panose="02020603050405020304" pitchFamily="18" charset="0"/>
              </a:rPr>
              <a:t>. </a:t>
            </a:r>
            <a:r>
              <a:rPr lang="zh-CN" altLang="en-US" sz="2800" b="1" dirty="0" smtClean="0">
                <a:solidFill>
                  <a:srgbClr val="FF0000"/>
                </a:solidFill>
                <a:latin typeface="Times New Roman" panose="02020603050405020304" pitchFamily="18" charset="0"/>
                <a:cs typeface="Times New Roman" panose="02020603050405020304" pitchFamily="18" charset="0"/>
              </a:rPr>
              <a:t>需求分析：</a:t>
            </a:r>
            <a:r>
              <a:rPr lang="zh-CN" altLang="en-US" sz="2800" dirty="0" smtClean="0">
                <a:latin typeface="Times New Roman" panose="02020603050405020304" pitchFamily="18" charset="0"/>
                <a:cs typeface="Times New Roman" panose="02020603050405020304" pitchFamily="18" charset="0"/>
              </a:rPr>
              <a:t>这</a:t>
            </a:r>
            <a:r>
              <a:rPr lang="zh-CN" altLang="en-US" sz="2800" dirty="0">
                <a:latin typeface="Times New Roman" panose="02020603050405020304" pitchFamily="18" charset="0"/>
                <a:cs typeface="Times New Roman" panose="02020603050405020304" pitchFamily="18" charset="0"/>
              </a:rPr>
              <a:t>一阶段要求充分而准确了解和分析用户需求（包括数据需求和处理需求）。这是整个设计过程的基础，是最费时最困难的一步。</a:t>
            </a:r>
            <a:endParaRPr lang="en-US" altLang="zh-CN" sz="2800" dirty="0">
              <a:latin typeface="Times New Roman" panose="02020603050405020304" pitchFamily="18" charset="0"/>
              <a:cs typeface="Times New Roman" panose="02020603050405020304" pitchFamily="18" charset="0"/>
            </a:endParaRPr>
          </a:p>
          <a:p>
            <a:pPr algn="just">
              <a:buClr>
                <a:schemeClr val="folHlink"/>
              </a:buClr>
              <a:buSzPct val="100000"/>
              <a:buFont typeface="Wingdings" pitchFamily="2" charset="2"/>
              <a:buChar char="§"/>
            </a:pPr>
            <a:r>
              <a:rPr lang="en-US" altLang="zh-CN" sz="2800" b="1" dirty="0">
                <a:solidFill>
                  <a:srgbClr val="FF0000"/>
                </a:solidFill>
                <a:latin typeface="Times New Roman" panose="02020603050405020304" pitchFamily="18" charset="0"/>
                <a:cs typeface="Times New Roman" panose="02020603050405020304" pitchFamily="18" charset="0"/>
              </a:rPr>
              <a:t>2</a:t>
            </a:r>
            <a:r>
              <a:rPr lang="en-US" altLang="zh-CN" sz="2800" b="1" dirty="0" smtClean="0">
                <a:solidFill>
                  <a:srgbClr val="FF0000"/>
                </a:solidFill>
                <a:latin typeface="Times New Roman" panose="02020603050405020304" pitchFamily="18" charset="0"/>
                <a:cs typeface="Times New Roman" panose="02020603050405020304" pitchFamily="18" charset="0"/>
              </a:rPr>
              <a:t>. </a:t>
            </a:r>
            <a:r>
              <a:rPr lang="zh-CN" altLang="en-US" sz="2800" b="1" dirty="0" smtClean="0">
                <a:solidFill>
                  <a:srgbClr val="FF0000"/>
                </a:solidFill>
                <a:latin typeface="Times New Roman" panose="02020603050405020304" pitchFamily="18" charset="0"/>
                <a:cs typeface="Times New Roman" panose="02020603050405020304" pitchFamily="18" charset="0"/>
              </a:rPr>
              <a:t>概念结构设计：</a:t>
            </a:r>
            <a:r>
              <a:rPr lang="zh-CN" altLang="en-US" sz="2800" dirty="0" smtClean="0">
                <a:latin typeface="Times New Roman" panose="02020603050405020304" pitchFamily="18" charset="0"/>
                <a:cs typeface="Times New Roman" panose="02020603050405020304" pitchFamily="18" charset="0"/>
              </a:rPr>
              <a:t>是</a:t>
            </a:r>
            <a:r>
              <a:rPr lang="zh-CN" altLang="en-US" sz="2800" dirty="0">
                <a:latin typeface="Times New Roman" panose="02020603050405020304" pitchFamily="18" charset="0"/>
                <a:cs typeface="Times New Roman" panose="02020603050405020304" pitchFamily="18" charset="0"/>
              </a:rPr>
              <a:t>整个数据库设计的关键，它通过对用户需求进行综合、归纳与抽象，形成一个独立于具体</a:t>
            </a:r>
            <a:r>
              <a:rPr lang="en-US" altLang="zh-CN" sz="2800" dirty="0">
                <a:latin typeface="Times New Roman" panose="02020603050405020304" pitchFamily="18" charset="0"/>
                <a:cs typeface="Times New Roman" panose="02020603050405020304" pitchFamily="18" charset="0"/>
              </a:rPr>
              <a:t>DBMS</a:t>
            </a:r>
            <a:r>
              <a:rPr lang="zh-CN" altLang="en-US" sz="2800" dirty="0">
                <a:latin typeface="Times New Roman" panose="02020603050405020304" pitchFamily="18" charset="0"/>
                <a:cs typeface="Times New Roman" panose="02020603050405020304" pitchFamily="18" charset="0"/>
              </a:rPr>
              <a:t>的概念模型。</a:t>
            </a:r>
            <a:endParaRPr lang="en-US" altLang="zh-CN" sz="2800" dirty="0">
              <a:latin typeface="Times New Roman" panose="02020603050405020304" pitchFamily="18" charset="0"/>
              <a:cs typeface="Times New Roman" panose="02020603050405020304" pitchFamily="18" charset="0"/>
            </a:endParaRPr>
          </a:p>
          <a:p>
            <a:pPr algn="just">
              <a:buClr>
                <a:schemeClr val="folHlink"/>
              </a:buClr>
              <a:buSzPct val="100000"/>
              <a:buFont typeface="Wingdings" pitchFamily="2" charset="2"/>
              <a:buChar char="§"/>
            </a:pPr>
            <a:r>
              <a:rPr lang="en-US" altLang="zh-CN" sz="2800" b="1" dirty="0">
                <a:solidFill>
                  <a:srgbClr val="FF0000"/>
                </a:solidFill>
                <a:latin typeface="Times New Roman" panose="02020603050405020304" pitchFamily="18" charset="0"/>
                <a:cs typeface="Times New Roman" panose="02020603050405020304" pitchFamily="18" charset="0"/>
              </a:rPr>
              <a:t>3</a:t>
            </a:r>
            <a:r>
              <a:rPr lang="en-US" altLang="zh-CN" sz="2800" b="1" dirty="0" smtClean="0">
                <a:solidFill>
                  <a:srgbClr val="FF0000"/>
                </a:solidFill>
                <a:latin typeface="Times New Roman" panose="02020603050405020304" pitchFamily="18" charset="0"/>
                <a:cs typeface="Times New Roman" panose="02020603050405020304" pitchFamily="18" charset="0"/>
              </a:rPr>
              <a:t>. </a:t>
            </a:r>
            <a:r>
              <a:rPr lang="zh-CN" altLang="en-US" sz="2800" b="1" dirty="0" smtClean="0">
                <a:solidFill>
                  <a:srgbClr val="FF0000"/>
                </a:solidFill>
                <a:latin typeface="Times New Roman" panose="02020603050405020304" pitchFamily="18" charset="0"/>
                <a:cs typeface="Times New Roman" panose="02020603050405020304" pitchFamily="18" charset="0"/>
              </a:rPr>
              <a:t>逻辑结构设计：</a:t>
            </a:r>
            <a:r>
              <a:rPr lang="zh-CN" altLang="en-US" sz="2800" dirty="0" smtClean="0">
                <a:latin typeface="Times New Roman" panose="02020603050405020304" pitchFamily="18" charset="0"/>
                <a:cs typeface="Times New Roman" panose="02020603050405020304" pitchFamily="18" charset="0"/>
              </a:rPr>
              <a:t>将</a:t>
            </a:r>
            <a:r>
              <a:rPr lang="zh-CN" altLang="en-US" sz="2800" dirty="0">
                <a:latin typeface="Times New Roman" panose="02020603050405020304" pitchFamily="18" charset="0"/>
                <a:cs typeface="Times New Roman" panose="02020603050405020304" pitchFamily="18" charset="0"/>
              </a:rPr>
              <a:t>概念模型转换为某个</a:t>
            </a:r>
            <a:r>
              <a:rPr lang="en-US" altLang="zh-CN" sz="2800" dirty="0">
                <a:latin typeface="Times New Roman" panose="02020603050405020304" pitchFamily="18" charset="0"/>
                <a:cs typeface="Times New Roman" panose="02020603050405020304" pitchFamily="18" charset="0"/>
              </a:rPr>
              <a:t>DBMS</a:t>
            </a:r>
            <a:r>
              <a:rPr lang="zh-CN" altLang="en-US" sz="2800" dirty="0">
                <a:latin typeface="Times New Roman" panose="02020603050405020304" pitchFamily="18" charset="0"/>
                <a:cs typeface="Times New Roman" panose="02020603050405020304" pitchFamily="18" charset="0"/>
              </a:rPr>
              <a:t>支持的数据模型，并对其进行优化。</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6210689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标题 34817"/>
          <p:cNvSpPr>
            <a:spLocks noGrp="1"/>
          </p:cNvSpPr>
          <p:nvPr>
            <p:ph type="title"/>
          </p:nvPr>
        </p:nvSpPr>
        <p:spPr>
          <a:xfrm>
            <a:off x="1082675" y="914400"/>
            <a:ext cx="6918325" cy="838200"/>
          </a:xfrm>
          <a:prstGeom prst="rect">
            <a:avLst/>
          </a:prstGeom>
        </p:spPr>
        <p:txBody>
          <a:bodyPr>
            <a:prstTxWarp prst="textNoShape">
              <a:avLst/>
            </a:prstTxWarp>
            <a:noAutofit/>
          </a:bodyPr>
          <a:lstStyle/>
          <a:p>
            <a:r>
              <a:rPr lang="zh-CN" altLang="en-US">
                <a:latin typeface="黑体" pitchFamily="2" charset="-122"/>
                <a:ea typeface="黑体" pitchFamily="2" charset="-122"/>
              </a:rPr>
              <a:t>逻辑结构设计三步图</a:t>
            </a:r>
          </a:p>
        </p:txBody>
      </p:sp>
      <p:sp>
        <p:nvSpPr>
          <p:cNvPr id="34819" name="矩形 34818"/>
          <p:cNvSpPr>
            <a:spLocks/>
          </p:cNvSpPr>
          <p:nvPr/>
        </p:nvSpPr>
        <p:spPr>
          <a:xfrm>
            <a:off x="1371600" y="1905000"/>
            <a:ext cx="6096000" cy="2590800"/>
          </a:xfrm>
          <a:prstGeom prst="rec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sp>
        <p:nvSpPr>
          <p:cNvPr id="34820" name="椭圆 34819"/>
          <p:cNvSpPr>
            <a:spLocks/>
          </p:cNvSpPr>
          <p:nvPr/>
        </p:nvSpPr>
        <p:spPr>
          <a:xfrm>
            <a:off x="1600200" y="2438400"/>
            <a:ext cx="1600200" cy="17145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转化为一般数据模型</a:t>
            </a:r>
          </a:p>
        </p:txBody>
      </p:sp>
      <p:sp>
        <p:nvSpPr>
          <p:cNvPr id="34821" name="椭圆 34820"/>
          <p:cNvSpPr>
            <a:spLocks/>
          </p:cNvSpPr>
          <p:nvPr/>
        </p:nvSpPr>
        <p:spPr>
          <a:xfrm>
            <a:off x="3505200" y="2362200"/>
            <a:ext cx="1676400" cy="17145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转化为特定</a:t>
            </a:r>
            <a:r>
              <a:rPr lang="en-US" altLang="zh-CN" sz="2000" u="none" strike="noStrike" kern="1200" cap="none" spc="0" baseline="0">
                <a:latin typeface="Times New Roman" charset="0"/>
                <a:ea typeface="宋体" pitchFamily="2" charset="-122"/>
                <a:cs typeface="Tahoma" pitchFamily="2" charset="0"/>
              </a:rPr>
              <a:t>DBMS</a:t>
            </a:r>
            <a:r>
              <a:rPr lang="zh-CN" altLang="en-US" sz="2000" u="none" strike="noStrike" kern="1200" cap="none" spc="0" baseline="0">
                <a:latin typeface="Times New Roman" charset="0"/>
                <a:ea typeface="宋体" pitchFamily="2" charset="-122"/>
                <a:cs typeface="Tahoma" pitchFamily="2" charset="0"/>
              </a:rPr>
              <a:t>支持的数据模型</a:t>
            </a:r>
          </a:p>
        </p:txBody>
      </p:sp>
      <p:sp>
        <p:nvSpPr>
          <p:cNvPr id="34822" name="椭圆 34821"/>
          <p:cNvSpPr>
            <a:spLocks/>
          </p:cNvSpPr>
          <p:nvPr/>
        </p:nvSpPr>
        <p:spPr>
          <a:xfrm>
            <a:off x="5638800" y="2514600"/>
            <a:ext cx="1622425" cy="17145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endParaRPr lang="en-US" altLang="zh-CN" sz="2000" u="none" strike="noStrike" kern="1200" cap="none" spc="0" baseline="0">
              <a:latin typeface="Times New Roman" charset="0"/>
              <a:ea typeface="宋体" pitchFamily="2" charset="-122"/>
              <a:cs typeface="Tahoma" pitchFamily="2" charset="0"/>
            </a:endParaRPr>
          </a:p>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优化模型</a:t>
            </a:r>
          </a:p>
        </p:txBody>
      </p:sp>
      <p:sp>
        <p:nvSpPr>
          <p:cNvPr id="34823" name="流程图: 多文档 34822"/>
          <p:cNvSpPr>
            <a:spLocks/>
          </p:cNvSpPr>
          <p:nvPr/>
        </p:nvSpPr>
        <p:spPr>
          <a:xfrm>
            <a:off x="838200" y="4724400"/>
            <a:ext cx="1592262" cy="990600"/>
          </a:xfrm>
          <a:prstGeom prst="flowChartMultidocumen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基本</a:t>
            </a:r>
            <a:r>
              <a:rPr lang="en-US" altLang="zh-CN" sz="2000" u="none" strike="noStrike" kern="1200" cap="none" spc="0" baseline="0">
                <a:latin typeface="Times New Roman" charset="0"/>
                <a:ea typeface="宋体" pitchFamily="2" charset="-122"/>
                <a:cs typeface="Tahoma" pitchFamily="2" charset="0"/>
              </a:rPr>
              <a:t>ER</a:t>
            </a:r>
            <a:r>
              <a:rPr lang="zh-CN" altLang="en-US" sz="2000" u="none" strike="noStrike" kern="1200" cap="none" spc="0" baseline="0">
                <a:latin typeface="Times New Roman" charset="0"/>
                <a:ea typeface="宋体" pitchFamily="2" charset="-122"/>
                <a:cs typeface="Tahoma" pitchFamily="2" charset="0"/>
              </a:rPr>
              <a:t>图</a:t>
            </a:r>
          </a:p>
        </p:txBody>
      </p:sp>
      <p:sp>
        <p:nvSpPr>
          <p:cNvPr id="34824" name="爆炸形 1 34823"/>
          <p:cNvSpPr>
            <a:spLocks/>
          </p:cNvSpPr>
          <p:nvPr/>
        </p:nvSpPr>
        <p:spPr>
          <a:xfrm>
            <a:off x="2590800" y="4572000"/>
            <a:ext cx="1371600" cy="1524000"/>
          </a:xfrm>
          <a:prstGeom prst="irregularSeal1">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转换</a:t>
            </a:r>
            <a:endParaRPr lang="en-US" altLang="zh-CN" sz="2000" u="none" strike="noStrike" kern="1200" cap="none" spc="0" baseline="0">
              <a:latin typeface="Times New Roman" charset="0"/>
              <a:ea typeface="宋体" pitchFamily="2" charset="-122"/>
              <a:cs typeface="Tahoma" pitchFamily="2" charset="0"/>
            </a:endParaRPr>
          </a:p>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规则</a:t>
            </a:r>
          </a:p>
        </p:txBody>
      </p:sp>
      <p:sp>
        <p:nvSpPr>
          <p:cNvPr id="34825" name="爆炸形 1 34824"/>
          <p:cNvSpPr>
            <a:spLocks/>
          </p:cNvSpPr>
          <p:nvPr/>
        </p:nvSpPr>
        <p:spPr>
          <a:xfrm>
            <a:off x="3962400" y="4495800"/>
            <a:ext cx="2286000" cy="1828800"/>
          </a:xfrm>
          <a:prstGeom prst="irregularSeal1">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1800" u="none" strike="noStrike" kern="1200" cap="none" spc="0" baseline="0">
                <a:latin typeface="Times New Roman" charset="0"/>
                <a:ea typeface="宋体" pitchFamily="2" charset="-122"/>
                <a:cs typeface="Tahoma" pitchFamily="2" charset="0"/>
              </a:rPr>
              <a:t>特定</a:t>
            </a:r>
            <a:r>
              <a:rPr lang="en-US" altLang="zh-CN" sz="1800" u="none" strike="noStrike" kern="1200" cap="none" spc="0" baseline="0">
                <a:latin typeface="Times New Roman" charset="0"/>
                <a:ea typeface="宋体" pitchFamily="2" charset="-122"/>
                <a:cs typeface="Tahoma" pitchFamily="2" charset="0"/>
              </a:rPr>
              <a:t>DBMS</a:t>
            </a:r>
            <a:r>
              <a:rPr lang="zh-CN" altLang="en-US" sz="1800" u="none" strike="noStrike" kern="1200" cap="none" spc="0" baseline="0">
                <a:latin typeface="Times New Roman" charset="0"/>
                <a:ea typeface="宋体" pitchFamily="2" charset="-122"/>
                <a:cs typeface="Tahoma" pitchFamily="2" charset="0"/>
              </a:rPr>
              <a:t>特点与限制</a:t>
            </a:r>
          </a:p>
        </p:txBody>
      </p:sp>
      <p:sp>
        <p:nvSpPr>
          <p:cNvPr id="34826" name="爆炸形 1 34825"/>
          <p:cNvSpPr>
            <a:spLocks/>
          </p:cNvSpPr>
          <p:nvPr/>
        </p:nvSpPr>
        <p:spPr>
          <a:xfrm>
            <a:off x="6248400" y="4495800"/>
            <a:ext cx="1295400" cy="1447800"/>
          </a:xfrm>
          <a:prstGeom prst="irregularSeal1">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优化方法</a:t>
            </a:r>
          </a:p>
        </p:txBody>
      </p:sp>
      <p:sp>
        <p:nvSpPr>
          <p:cNvPr id="34827" name="流程图: 准备 34826"/>
          <p:cNvSpPr>
            <a:spLocks/>
          </p:cNvSpPr>
          <p:nvPr/>
        </p:nvSpPr>
        <p:spPr>
          <a:xfrm>
            <a:off x="7543800" y="4724400"/>
            <a:ext cx="1082675" cy="838200"/>
          </a:xfrm>
          <a:prstGeom prst="flowChartPreparation">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逻辑模型</a:t>
            </a:r>
          </a:p>
        </p:txBody>
      </p:sp>
      <p:sp>
        <p:nvSpPr>
          <p:cNvPr id="34828" name="矩形 34827"/>
          <p:cNvSpPr>
            <a:spLocks/>
          </p:cNvSpPr>
          <p:nvPr/>
        </p:nvSpPr>
        <p:spPr>
          <a:xfrm>
            <a:off x="1447800" y="1905000"/>
            <a:ext cx="1851025" cy="514350"/>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逻辑结构设计</a:t>
            </a:r>
          </a:p>
        </p:txBody>
      </p:sp>
      <p:sp>
        <p:nvSpPr>
          <p:cNvPr id="34829" name="直接连接符 34828"/>
          <p:cNvSpPr>
            <a:spLocks/>
          </p:cNvSpPr>
          <p:nvPr/>
        </p:nvSpPr>
        <p:spPr>
          <a:xfrm>
            <a:off x="533400" y="3200400"/>
            <a:ext cx="1066800" cy="0"/>
          </a:xfrm>
          <a:prstGeom prst="line">
            <a:avLst/>
          </a:prstGeom>
          <a:ln w="9525" cap="flat" cmpd="sng">
            <a:solidFill>
              <a:srgbClr val="000000"/>
            </a:solidFill>
            <a:prstDash val="solid"/>
            <a:miter/>
            <a:headEnd type="none" w="med" len="med"/>
            <a:tailEnd type="triangle" w="med" len="lg"/>
          </a:ln>
        </p:spPr>
      </p:sp>
      <p:sp>
        <p:nvSpPr>
          <p:cNvPr id="34830" name="直接连接符 34829"/>
          <p:cNvSpPr>
            <a:spLocks/>
          </p:cNvSpPr>
          <p:nvPr/>
        </p:nvSpPr>
        <p:spPr>
          <a:xfrm>
            <a:off x="3200400" y="3200400"/>
            <a:ext cx="381000" cy="0"/>
          </a:xfrm>
          <a:prstGeom prst="line">
            <a:avLst/>
          </a:prstGeom>
          <a:ln w="9525" cap="flat" cmpd="sng">
            <a:solidFill>
              <a:srgbClr val="000000"/>
            </a:solidFill>
            <a:prstDash val="solid"/>
            <a:miter/>
            <a:headEnd type="none" w="med" len="med"/>
            <a:tailEnd type="triangle" w="med" len="lg"/>
          </a:ln>
        </p:spPr>
      </p:sp>
      <p:sp>
        <p:nvSpPr>
          <p:cNvPr id="34831" name="直接连接符 34830"/>
          <p:cNvSpPr>
            <a:spLocks/>
          </p:cNvSpPr>
          <p:nvPr/>
        </p:nvSpPr>
        <p:spPr>
          <a:xfrm flipV="1">
            <a:off x="5181600" y="3200400"/>
            <a:ext cx="533400" cy="0"/>
          </a:xfrm>
          <a:prstGeom prst="line">
            <a:avLst/>
          </a:prstGeom>
          <a:ln w="9525" cap="flat" cmpd="sng">
            <a:solidFill>
              <a:srgbClr val="000000"/>
            </a:solidFill>
            <a:prstDash val="solid"/>
            <a:miter/>
            <a:headEnd type="none" w="med" len="med"/>
            <a:tailEnd type="triangle" w="med" len="lg"/>
          </a:ln>
        </p:spPr>
      </p:sp>
      <p:sp>
        <p:nvSpPr>
          <p:cNvPr id="34832" name="直接连接符 34831"/>
          <p:cNvSpPr>
            <a:spLocks/>
          </p:cNvSpPr>
          <p:nvPr/>
        </p:nvSpPr>
        <p:spPr>
          <a:xfrm>
            <a:off x="7162800" y="3200400"/>
            <a:ext cx="990600" cy="0"/>
          </a:xfrm>
          <a:prstGeom prst="line">
            <a:avLst/>
          </a:prstGeom>
          <a:ln w="9525" cap="flat" cmpd="sng">
            <a:solidFill>
              <a:srgbClr val="000000"/>
            </a:solidFill>
            <a:prstDash val="solid"/>
            <a:miter/>
            <a:headEnd type="none" w="med" len="med"/>
            <a:tailEnd type="triangle" w="med" len="lg"/>
          </a:ln>
        </p:spPr>
      </p:sp>
      <p:sp>
        <p:nvSpPr>
          <p:cNvPr id="34833" name="未知"/>
          <p:cNvSpPr>
            <a:spLocks/>
          </p:cNvSpPr>
          <p:nvPr/>
        </p:nvSpPr>
        <p:spPr>
          <a:xfrm>
            <a:off x="5029200" y="2536825"/>
            <a:ext cx="1143000" cy="74612"/>
          </a:xfrm>
          <a:custGeom>
            <a:avLst/>
            <a:gdLst>
              <a:gd name="T1" fmla="*/ 0 w 21600"/>
              <a:gd name="T2" fmla="*/ 0 h 21600"/>
              <a:gd name="T3" fmla="*/ 21600 w 21600"/>
              <a:gd name="T4" fmla="*/ 21600 h 21600"/>
            </a:gdLst>
            <a:ahLst/>
            <a:cxnLst/>
            <a:rect l="T1" t="T2" r="T3" b="T4"/>
            <a:pathLst>
              <a:path w="21600" h="21600">
                <a:moveTo>
                  <a:pt x="21600" y="21599"/>
                </a:moveTo>
                <a:cubicBezTo>
                  <a:pt x="18000" y="10797"/>
                  <a:pt x="14400" y="0"/>
                  <a:pt x="10800" y="0"/>
                </a:cubicBezTo>
                <a:cubicBezTo>
                  <a:pt x="7200" y="0"/>
                  <a:pt x="1800" y="18000"/>
                  <a:pt x="0" y="21599"/>
                </a:cubicBezTo>
              </a:path>
            </a:pathLst>
          </a:custGeom>
          <a:noFill/>
          <a:ln w="9525" cap="flat" cmpd="sng">
            <a:solidFill>
              <a:srgbClr val="000000"/>
            </a:solidFill>
            <a:prstDash val="sysDot"/>
            <a:miter/>
            <a:headEnd type="none" w="med" len="med"/>
            <a:tailEnd type="triangle" w="med" len="lg"/>
          </a:ln>
        </p:spPr>
      </p:sp>
      <p:sp>
        <p:nvSpPr>
          <p:cNvPr id="34834" name="未知"/>
          <p:cNvSpPr>
            <a:spLocks/>
          </p:cNvSpPr>
          <p:nvPr/>
        </p:nvSpPr>
        <p:spPr>
          <a:xfrm>
            <a:off x="3048000" y="1905000"/>
            <a:ext cx="3756025" cy="762000"/>
          </a:xfrm>
          <a:custGeom>
            <a:avLst/>
            <a:gdLst>
              <a:gd name="T1" fmla="*/ 0 w 21600"/>
              <a:gd name="T2" fmla="*/ 0 h 21600"/>
              <a:gd name="T3" fmla="*/ 21600 w 21600"/>
              <a:gd name="T4" fmla="*/ 21600 h 21600"/>
            </a:gdLst>
            <a:ahLst/>
            <a:cxnLst/>
            <a:rect l="T1" t="T2" r="T3" b="T4"/>
            <a:pathLst>
              <a:path w="21600" h="21600">
                <a:moveTo>
                  <a:pt x="21600" y="17418"/>
                </a:moveTo>
                <a:cubicBezTo>
                  <a:pt x="19421" y="8709"/>
                  <a:pt x="17242" y="0"/>
                  <a:pt x="13641" y="696"/>
                </a:cubicBezTo>
                <a:cubicBezTo>
                  <a:pt x="10041" y="1393"/>
                  <a:pt x="2273" y="18116"/>
                  <a:pt x="0" y="21600"/>
                </a:cubicBezTo>
              </a:path>
            </a:pathLst>
          </a:custGeom>
          <a:noFill/>
          <a:ln w="9525" cap="flat" cmpd="sng">
            <a:solidFill>
              <a:srgbClr val="000000"/>
            </a:solidFill>
            <a:prstDash val="sysDot"/>
            <a:miter/>
            <a:headEnd type="none" w="med" len="med"/>
            <a:tailEnd type="triangle" w="med" len="lg"/>
          </a:ln>
        </p:spPr>
      </p:sp>
      <p:sp>
        <p:nvSpPr>
          <p:cNvPr id="34835" name="直接连接符 34834"/>
          <p:cNvSpPr>
            <a:spLocks/>
          </p:cNvSpPr>
          <p:nvPr/>
        </p:nvSpPr>
        <p:spPr>
          <a:xfrm flipV="1">
            <a:off x="1828800" y="4191000"/>
            <a:ext cx="288923" cy="533400"/>
          </a:xfrm>
          <a:prstGeom prst="line">
            <a:avLst/>
          </a:prstGeom>
          <a:ln w="38100" cap="flat" cmpd="sng">
            <a:solidFill>
              <a:srgbClr val="000000"/>
            </a:solidFill>
            <a:prstDash val="solid"/>
            <a:miter/>
            <a:headEnd type="none" w="med" len="med"/>
            <a:tailEnd type="triangle" w="med" len="med"/>
          </a:ln>
        </p:spPr>
      </p:sp>
      <p:sp>
        <p:nvSpPr>
          <p:cNvPr id="34836" name="直接连接符 34835"/>
          <p:cNvSpPr>
            <a:spLocks/>
          </p:cNvSpPr>
          <p:nvPr/>
        </p:nvSpPr>
        <p:spPr>
          <a:xfrm flipV="1">
            <a:off x="3581400" y="4038600"/>
            <a:ext cx="381000" cy="762000"/>
          </a:xfrm>
          <a:prstGeom prst="line">
            <a:avLst/>
          </a:prstGeom>
          <a:ln w="38100" cap="flat" cmpd="sng">
            <a:solidFill>
              <a:srgbClr val="000000"/>
            </a:solidFill>
            <a:prstDash val="solid"/>
            <a:miter/>
            <a:headEnd type="none" w="med" len="med"/>
            <a:tailEnd type="triangle" w="med" len="med"/>
          </a:ln>
        </p:spPr>
      </p:sp>
      <p:sp>
        <p:nvSpPr>
          <p:cNvPr id="34837" name="直接连接符 34836"/>
          <p:cNvSpPr>
            <a:spLocks/>
          </p:cNvSpPr>
          <p:nvPr/>
        </p:nvSpPr>
        <p:spPr>
          <a:xfrm flipH="1" flipV="1">
            <a:off x="4724400" y="4038600"/>
            <a:ext cx="381000" cy="685800"/>
          </a:xfrm>
          <a:prstGeom prst="line">
            <a:avLst/>
          </a:prstGeom>
          <a:ln w="38100" cap="flat" cmpd="sng">
            <a:solidFill>
              <a:srgbClr val="000000"/>
            </a:solidFill>
            <a:prstDash val="solid"/>
            <a:miter/>
            <a:headEnd type="none" w="med" len="med"/>
            <a:tailEnd type="triangle" w="med" len="med"/>
          </a:ln>
        </p:spPr>
      </p:sp>
      <p:sp>
        <p:nvSpPr>
          <p:cNvPr id="34838" name="直接连接符 34837"/>
          <p:cNvSpPr>
            <a:spLocks/>
          </p:cNvSpPr>
          <p:nvPr/>
        </p:nvSpPr>
        <p:spPr>
          <a:xfrm flipV="1">
            <a:off x="6553200" y="4191000"/>
            <a:ext cx="152400" cy="609600"/>
          </a:xfrm>
          <a:prstGeom prst="line">
            <a:avLst/>
          </a:prstGeom>
          <a:ln w="38100" cap="flat" cmpd="sng">
            <a:solidFill>
              <a:srgbClr val="000000"/>
            </a:solidFill>
            <a:prstDash val="solid"/>
            <a:miter/>
            <a:headEnd type="none" w="med" len="med"/>
            <a:tailEnd type="triangle" w="med" len="med"/>
          </a:ln>
        </p:spPr>
      </p:sp>
      <p:sp>
        <p:nvSpPr>
          <p:cNvPr id="34839" name="直接连接符 34838"/>
          <p:cNvSpPr>
            <a:spLocks/>
          </p:cNvSpPr>
          <p:nvPr/>
        </p:nvSpPr>
        <p:spPr>
          <a:xfrm>
            <a:off x="7086600" y="3886200"/>
            <a:ext cx="533400" cy="914400"/>
          </a:xfrm>
          <a:prstGeom prst="line">
            <a:avLst/>
          </a:prstGeom>
          <a:ln w="38100" cap="flat" cmpd="sng">
            <a:solidFill>
              <a:srgbClr val="000000"/>
            </a:solidFill>
            <a:prstDash val="solid"/>
            <a:miter/>
            <a:headEnd type="none" w="med" len="med"/>
            <a:tailEnd type="triangle" w="med" len="med"/>
          </a:ln>
        </p:spPr>
      </p:sp>
      <p:sp>
        <p:nvSpPr>
          <p:cNvPr id="34840" name="直接连接符 34839"/>
          <p:cNvSpPr>
            <a:spLocks/>
          </p:cNvSpPr>
          <p:nvPr/>
        </p:nvSpPr>
        <p:spPr>
          <a:xfrm>
            <a:off x="1219200" y="2819400"/>
            <a:ext cx="0" cy="914400"/>
          </a:xfrm>
          <a:prstGeom prst="line">
            <a:avLst/>
          </a:prstGeom>
          <a:ln w="9525" cap="flat" cmpd="sng">
            <a:solidFill>
              <a:srgbClr val="000000"/>
            </a:solidFill>
            <a:prstDash val="solid"/>
            <a:miter/>
            <a:headEnd type="none" w="med" len="med"/>
            <a:tailEnd type="none" w="med" len="med"/>
          </a:ln>
        </p:spPr>
      </p:sp>
      <p:sp>
        <p:nvSpPr>
          <p:cNvPr id="34841" name="直接连接符 34840"/>
          <p:cNvSpPr>
            <a:spLocks/>
          </p:cNvSpPr>
          <p:nvPr/>
        </p:nvSpPr>
        <p:spPr>
          <a:xfrm>
            <a:off x="7620000" y="2667000"/>
            <a:ext cx="1588" cy="992188"/>
          </a:xfrm>
          <a:prstGeom prst="line">
            <a:avLst/>
          </a:prstGeom>
          <a:ln w="9525" cap="flat" cmpd="sng">
            <a:solidFill>
              <a:srgbClr val="000000"/>
            </a:solidFill>
            <a:prstDash val="solid"/>
            <a:miter/>
            <a:headEnd type="none" w="med" len="med"/>
            <a:tailEnd type="none" w="med" len="med"/>
          </a:ln>
        </p:spPr>
      </p:sp>
      <p:sp>
        <p:nvSpPr>
          <p:cNvPr id="34842" name="文本框 34841"/>
          <p:cNvSpPr txBox="1">
            <a:spLocks/>
          </p:cNvSpPr>
          <p:nvPr/>
        </p:nvSpPr>
        <p:spPr>
          <a:xfrm>
            <a:off x="7772400" y="3352800"/>
            <a:ext cx="762000" cy="857250"/>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物理</a:t>
            </a:r>
            <a:endParaRPr lang="en-US" altLang="zh-CN" sz="2000" u="none" strike="noStrike" kern="1200" cap="none" spc="0" baseline="0">
              <a:latin typeface="Times New Roman" charset="0"/>
              <a:ea typeface="宋体" pitchFamily="2" charset="-122"/>
              <a:cs typeface="Tahoma" pitchFamily="2" charset="0"/>
            </a:endParaRPr>
          </a:p>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设计</a:t>
            </a:r>
          </a:p>
        </p:txBody>
      </p:sp>
      <p:sp>
        <p:nvSpPr>
          <p:cNvPr id="34843" name="文本框 34842"/>
          <p:cNvSpPr txBox="1">
            <a:spLocks/>
          </p:cNvSpPr>
          <p:nvPr/>
        </p:nvSpPr>
        <p:spPr>
          <a:xfrm>
            <a:off x="228600" y="3429000"/>
            <a:ext cx="990600" cy="857250"/>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概念结</a:t>
            </a:r>
            <a:endParaRPr lang="en-US" altLang="zh-CN" sz="2000" u="none" strike="noStrike" kern="1200" cap="none" spc="0" baseline="0">
              <a:latin typeface="Times New Roman" charset="0"/>
              <a:ea typeface="宋体" pitchFamily="2" charset="-122"/>
              <a:cs typeface="Tahoma" pitchFamily="2" charset="0"/>
            </a:endParaRPr>
          </a:p>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构设计</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40</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59433926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标题 35841"/>
          <p:cNvSpPr>
            <a:spLocks noGrp="1"/>
          </p:cNvSpPr>
          <p:nvPr>
            <p:ph type="title"/>
          </p:nvPr>
        </p:nvSpPr>
        <p:spPr>
          <a:xfrm>
            <a:off x="457200" y="838200"/>
            <a:ext cx="8458200" cy="838200"/>
          </a:xfrm>
          <a:prstGeom prst="rect">
            <a:avLst/>
          </a:prstGeom>
        </p:spPr>
        <p:txBody>
          <a:bodyPr>
            <a:prstTxWarp prst="textNoShape">
              <a:avLst/>
            </a:prstTxWarp>
            <a:noAutofit/>
          </a:bodyPr>
          <a:lstStyle/>
          <a:p>
            <a:r>
              <a:rPr lang="en-US" altLang="zh-CN">
                <a:latin typeface="黑体" pitchFamily="2" charset="-122"/>
                <a:ea typeface="黑体" pitchFamily="2" charset="-122"/>
              </a:rPr>
              <a:t>ER</a:t>
            </a:r>
            <a:r>
              <a:rPr lang="zh-CN" altLang="en-US">
                <a:latin typeface="黑体" pitchFamily="2" charset="-122"/>
                <a:ea typeface="黑体" pitchFamily="2" charset="-122"/>
              </a:rPr>
              <a:t>图向关系模型转换原则</a:t>
            </a:r>
            <a:r>
              <a:rPr lang="en-US" altLang="zh-CN">
                <a:latin typeface="黑体" pitchFamily="2" charset="-122"/>
                <a:ea typeface="黑体" pitchFamily="2" charset="-122"/>
              </a:rPr>
              <a:t>(1)</a:t>
            </a:r>
            <a:endParaRPr lang="zh-CN" altLang="en-US">
              <a:latin typeface="黑体" pitchFamily="2" charset="-122"/>
              <a:ea typeface="黑体" pitchFamily="2" charset="-122"/>
            </a:endParaRPr>
          </a:p>
        </p:txBody>
      </p:sp>
      <p:sp>
        <p:nvSpPr>
          <p:cNvPr id="35843" name="内容占位符 35842"/>
          <p:cNvSpPr>
            <a:spLocks noGrp="1"/>
          </p:cNvSpPr>
          <p:nvPr>
            <p:ph idx="1"/>
          </p:nvPr>
        </p:nvSpPr>
        <p:spPr>
          <a:xfrm>
            <a:off x="533400" y="1905000"/>
            <a:ext cx="8001000" cy="4191000"/>
          </a:xfrm>
          <a:prstGeom prst="rect">
            <a:avLst/>
          </a:prstGeom>
        </p:spPr>
        <p:txBody>
          <a:bodyPr>
            <a:prstTxWarp prst="textNoShape">
              <a:avLst/>
            </a:prstTxWarp>
            <a:noAutofit/>
          </a:bodyPr>
          <a:lstStyle/>
          <a:p>
            <a:pPr algn="just"/>
            <a:r>
              <a:rPr lang="en-US" altLang="zh-CN" sz="2800">
                <a:latin typeface="宋体" pitchFamily="2" charset="-122"/>
              </a:rPr>
              <a:t>1.</a:t>
            </a:r>
            <a:r>
              <a:rPr lang="zh-CN" altLang="en-US" sz="2800">
                <a:latin typeface="宋体" pitchFamily="2" charset="-122"/>
              </a:rPr>
              <a:t>一个实体转换为一个关系模式。</a:t>
            </a:r>
            <a:endParaRPr lang="en-US" altLang="zh-CN" sz="2800">
              <a:latin typeface="宋体" pitchFamily="2" charset="-122"/>
            </a:endParaRPr>
          </a:p>
          <a:p>
            <a:pPr algn="just"/>
            <a:r>
              <a:rPr lang="en-US" altLang="zh-CN" sz="2800">
                <a:latin typeface="宋体" pitchFamily="2" charset="-122"/>
              </a:rPr>
              <a:t>2.</a:t>
            </a:r>
            <a:r>
              <a:rPr lang="zh-CN" altLang="en-US" sz="2800">
                <a:latin typeface="宋体" pitchFamily="2" charset="-122"/>
              </a:rPr>
              <a:t>一个</a:t>
            </a:r>
            <a:r>
              <a:rPr lang="en-US" altLang="zh-CN" sz="2800">
                <a:latin typeface="宋体" pitchFamily="2" charset="-122"/>
              </a:rPr>
              <a:t>m</a:t>
            </a:r>
            <a:r>
              <a:rPr lang="zh-CN" altLang="en-US" sz="2800">
                <a:latin typeface="宋体" pitchFamily="2" charset="-122"/>
              </a:rPr>
              <a:t>：</a:t>
            </a:r>
            <a:r>
              <a:rPr lang="en-US" altLang="zh-CN" sz="2800">
                <a:latin typeface="宋体" pitchFamily="2" charset="-122"/>
              </a:rPr>
              <a:t>n</a:t>
            </a:r>
            <a:r>
              <a:rPr lang="zh-CN" altLang="en-US" sz="2800">
                <a:latin typeface="宋体" pitchFamily="2" charset="-122"/>
              </a:rPr>
              <a:t>联系转换为一个关系模式。</a:t>
            </a:r>
            <a:endParaRPr lang="en-US" altLang="zh-CN" sz="2800">
              <a:latin typeface="宋体" pitchFamily="2" charset="-122"/>
            </a:endParaRPr>
          </a:p>
          <a:p>
            <a:pPr algn="just"/>
            <a:r>
              <a:rPr lang="en-US" altLang="zh-CN" sz="2800">
                <a:latin typeface="宋体" pitchFamily="2" charset="-122"/>
              </a:rPr>
              <a:t>3.</a:t>
            </a:r>
            <a:r>
              <a:rPr lang="zh-CN" altLang="en-US" sz="2800">
                <a:latin typeface="宋体" pitchFamily="2" charset="-122"/>
              </a:rPr>
              <a:t>一个</a:t>
            </a:r>
            <a:r>
              <a:rPr lang="en-US" altLang="zh-CN" sz="2800">
                <a:latin typeface="宋体" pitchFamily="2" charset="-122"/>
              </a:rPr>
              <a:t>1</a:t>
            </a:r>
            <a:r>
              <a:rPr lang="zh-CN" altLang="en-US" sz="2800">
                <a:latin typeface="宋体" pitchFamily="2" charset="-122"/>
              </a:rPr>
              <a:t>：</a:t>
            </a:r>
            <a:r>
              <a:rPr lang="en-US" altLang="zh-CN" sz="2800">
                <a:latin typeface="宋体" pitchFamily="2" charset="-122"/>
              </a:rPr>
              <a:t>n</a:t>
            </a:r>
            <a:r>
              <a:rPr lang="zh-CN" altLang="en-US" sz="2800">
                <a:latin typeface="宋体" pitchFamily="2" charset="-122"/>
              </a:rPr>
              <a:t>联系可以转换为一个独立的关系模式，也可与</a:t>
            </a:r>
            <a:r>
              <a:rPr lang="en-US" altLang="zh-CN" sz="2800">
                <a:latin typeface="宋体" pitchFamily="2" charset="-122"/>
              </a:rPr>
              <a:t>n</a:t>
            </a:r>
            <a:r>
              <a:rPr lang="zh-CN" altLang="en-US" sz="2800">
                <a:latin typeface="宋体" pitchFamily="2" charset="-122"/>
              </a:rPr>
              <a:t>端对应的关系模式合并。</a:t>
            </a:r>
            <a:endParaRPr lang="en-US" altLang="zh-CN" sz="2800">
              <a:latin typeface="宋体" pitchFamily="2" charset="-122"/>
            </a:endParaRPr>
          </a:p>
          <a:p>
            <a:pPr algn="just"/>
            <a:r>
              <a:rPr lang="en-US" altLang="zh-CN" sz="2800">
                <a:latin typeface="宋体" pitchFamily="2" charset="-122"/>
              </a:rPr>
              <a:t>4.</a:t>
            </a:r>
            <a:r>
              <a:rPr lang="zh-CN" altLang="en-US" sz="2800">
                <a:latin typeface="宋体" pitchFamily="2" charset="-122"/>
              </a:rPr>
              <a:t>一个</a:t>
            </a:r>
            <a:r>
              <a:rPr lang="en-US" altLang="zh-CN" sz="2800">
                <a:latin typeface="宋体" pitchFamily="2" charset="-122"/>
              </a:rPr>
              <a:t>1</a:t>
            </a:r>
            <a:r>
              <a:rPr lang="zh-CN" altLang="en-US" sz="2800">
                <a:latin typeface="宋体" pitchFamily="2" charset="-122"/>
              </a:rPr>
              <a:t>：</a:t>
            </a:r>
            <a:r>
              <a:rPr lang="en-US" altLang="zh-CN" sz="2800">
                <a:latin typeface="宋体" pitchFamily="2" charset="-122"/>
              </a:rPr>
              <a:t>1</a:t>
            </a:r>
            <a:r>
              <a:rPr lang="zh-CN" altLang="en-US" sz="2800">
                <a:latin typeface="宋体" pitchFamily="2" charset="-122"/>
              </a:rPr>
              <a:t>联系转可以换为一个独立的关系模式，也可与任意一端对应的关系模式合并。</a:t>
            </a:r>
          </a:p>
        </p:txBody>
      </p:sp>
      <p:pic>
        <p:nvPicPr>
          <p:cNvPr id="3" name="图片 2"/>
          <p:cNvPicPr>
            <a:picLocks noChangeAspect="1"/>
          </p:cNvPicPr>
          <p:nvPr/>
        </p:nvPicPr>
        <p:blipFill>
          <a:blip r:embed="rId2" cstate="print"/>
          <a:stretch>
            <a:fillRect/>
          </a:stretch>
        </p:blipFill>
        <p:spPr>
          <a:xfrm>
            <a:off x="360475" y="4172209"/>
            <a:ext cx="2915499" cy="2548440"/>
          </a:xfrm>
          <a:prstGeom prst="rect">
            <a:avLst/>
          </a:prstGeom>
          <a:noFill/>
          <a:ln w="9525" cap="flat" cmpd="sng">
            <a:noFill/>
            <a:prstDash val="solid"/>
            <a:miter/>
          </a:ln>
        </p:spPr>
      </p:pic>
      <p:pic>
        <p:nvPicPr>
          <p:cNvPr id="5" name="图片 4"/>
          <p:cNvPicPr>
            <a:picLocks noChangeAspect="1"/>
          </p:cNvPicPr>
          <p:nvPr/>
        </p:nvPicPr>
        <p:blipFill>
          <a:blip r:embed="rId3" cstate="print"/>
          <a:stretch>
            <a:fillRect/>
          </a:stretch>
        </p:blipFill>
        <p:spPr>
          <a:xfrm>
            <a:off x="3275974" y="4094074"/>
            <a:ext cx="2820651" cy="2666998"/>
          </a:xfrm>
          <a:prstGeom prst="rect">
            <a:avLst/>
          </a:prstGeom>
          <a:noFill/>
          <a:ln w="9525" cap="flat" cmpd="sng">
            <a:noFill/>
            <a:prstDash val="solid"/>
            <a:miter/>
          </a:ln>
        </p:spPr>
      </p:pic>
      <p:pic>
        <p:nvPicPr>
          <p:cNvPr id="7" name="图片 6"/>
          <p:cNvPicPr>
            <a:picLocks noChangeAspect="1"/>
          </p:cNvPicPr>
          <p:nvPr/>
        </p:nvPicPr>
        <p:blipFill>
          <a:blip r:embed="rId4" cstate="print"/>
          <a:stretch>
            <a:fillRect/>
          </a:stretch>
        </p:blipFill>
        <p:spPr>
          <a:xfrm>
            <a:off x="5983317" y="4103713"/>
            <a:ext cx="2911737" cy="2647720"/>
          </a:xfrm>
          <a:prstGeom prst="rect">
            <a:avLst/>
          </a:prstGeom>
          <a:noFill/>
          <a:ln w="9525" cap="flat" cmpd="sng">
            <a:noFill/>
            <a:prstDash val="solid"/>
            <a:miter/>
          </a:ln>
        </p:spPr>
      </p:pic>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41</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762200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标题 36865"/>
          <p:cNvSpPr>
            <a:spLocks noGrp="1"/>
          </p:cNvSpPr>
          <p:nvPr>
            <p:ph type="title"/>
          </p:nvPr>
        </p:nvSpPr>
        <p:spPr>
          <a:xfrm>
            <a:off x="762000" y="990600"/>
            <a:ext cx="8077200" cy="769938"/>
          </a:xfrm>
          <a:prstGeom prst="rect">
            <a:avLst/>
          </a:prstGeom>
        </p:spPr>
        <p:txBody>
          <a:bodyPr>
            <a:prstTxWarp prst="textNoShape">
              <a:avLst/>
            </a:prstTxWarp>
            <a:noAutofit/>
          </a:bodyPr>
          <a:lstStyle/>
          <a:p>
            <a:r>
              <a:rPr lang="en-US" altLang="zh-CN">
                <a:latin typeface="黑体" pitchFamily="2" charset="-122"/>
                <a:ea typeface="黑体" pitchFamily="2" charset="-122"/>
              </a:rPr>
              <a:t> ER</a:t>
            </a:r>
            <a:r>
              <a:rPr lang="zh-CN" altLang="en-US">
                <a:latin typeface="黑体" pitchFamily="2" charset="-122"/>
                <a:ea typeface="黑体" pitchFamily="2" charset="-122"/>
              </a:rPr>
              <a:t>图向关系模型转换原则</a:t>
            </a:r>
            <a:r>
              <a:rPr lang="en-US" altLang="zh-CN">
                <a:latin typeface="黑体" pitchFamily="2" charset="-122"/>
                <a:ea typeface="黑体" pitchFamily="2" charset="-122"/>
              </a:rPr>
              <a:t>(2)</a:t>
            </a:r>
            <a:endParaRPr lang="zh-CN" altLang="en-US">
              <a:latin typeface="黑体" pitchFamily="2" charset="-122"/>
              <a:ea typeface="黑体" pitchFamily="2" charset="-122"/>
            </a:endParaRPr>
          </a:p>
        </p:txBody>
      </p:sp>
      <p:sp>
        <p:nvSpPr>
          <p:cNvPr id="36867" name="内容占位符 36866"/>
          <p:cNvSpPr>
            <a:spLocks noGrp="1"/>
          </p:cNvSpPr>
          <p:nvPr>
            <p:ph idx="1"/>
          </p:nvPr>
        </p:nvSpPr>
        <p:spPr>
          <a:xfrm>
            <a:off x="533400" y="1981200"/>
            <a:ext cx="7924800" cy="4114800"/>
          </a:xfrm>
          <a:prstGeom prst="rect">
            <a:avLst/>
          </a:prstGeom>
        </p:spPr>
        <p:txBody>
          <a:bodyPr>
            <a:prstTxWarp prst="textNoShape">
              <a:avLst/>
            </a:prstTxWarp>
            <a:noAutofit/>
          </a:bodyPr>
          <a:lstStyle/>
          <a:p>
            <a:pPr algn="just"/>
            <a:r>
              <a:rPr lang="en-US" altLang="zh-CN" sz="2800">
                <a:latin typeface="宋体" pitchFamily="2" charset="-122"/>
              </a:rPr>
              <a:t>5.</a:t>
            </a:r>
            <a:r>
              <a:rPr lang="zh-CN" altLang="en-US" sz="2800">
                <a:latin typeface="宋体" pitchFamily="2" charset="-122"/>
              </a:rPr>
              <a:t>三个或三个以上的实体间的一个多元联系转换为一个关系模式。与该多元联系相连的各实体的码以及联系本身的属性均转换为关系的属性，关系的码为各实体码的组合。如订货（员工编号</a:t>
            </a:r>
            <a:r>
              <a:rPr lang="zh-CN" altLang="en-US" sz="2800" u="sng">
                <a:latin typeface="宋体" pitchFamily="2" charset="-122"/>
              </a:rPr>
              <a:t>，商品编号，供应商编号， 订货时间</a:t>
            </a:r>
            <a:r>
              <a:rPr lang="zh-CN" altLang="en-US" sz="2800">
                <a:latin typeface="宋体" pitchFamily="2" charset="-122"/>
              </a:rPr>
              <a:t> ，订货数量， ）。</a:t>
            </a:r>
            <a:endParaRPr lang="en-US" altLang="zh-CN" sz="2800">
              <a:latin typeface="宋体" pitchFamily="2" charset="-122"/>
            </a:endParaRPr>
          </a:p>
          <a:p>
            <a:pPr algn="just"/>
            <a:r>
              <a:rPr lang="en-US" altLang="zh-CN" sz="2800">
                <a:latin typeface="宋体" pitchFamily="2" charset="-122"/>
              </a:rPr>
              <a:t>6.</a:t>
            </a:r>
            <a:r>
              <a:rPr lang="zh-CN" altLang="en-US" sz="2800">
                <a:latin typeface="宋体" pitchFamily="2" charset="-122"/>
              </a:rPr>
              <a:t>同一实体集的实体间的联系，即自联系，可</a:t>
            </a:r>
            <a:r>
              <a:rPr lang="en-US" altLang="zh-CN" sz="2800">
                <a:latin typeface="宋体" pitchFamily="2" charset="-122"/>
              </a:rPr>
              <a:t>1:1</a:t>
            </a:r>
            <a:r>
              <a:rPr lang="zh-CN" altLang="en-US" sz="2800">
                <a:latin typeface="宋体" pitchFamily="2" charset="-122"/>
              </a:rPr>
              <a:t>，</a:t>
            </a:r>
            <a:r>
              <a:rPr lang="en-US" altLang="zh-CN" sz="2800">
                <a:latin typeface="宋体" pitchFamily="2" charset="-122"/>
              </a:rPr>
              <a:t>1:n</a:t>
            </a:r>
            <a:r>
              <a:rPr lang="zh-CN" altLang="en-US" sz="2800">
                <a:latin typeface="宋体" pitchFamily="2" charset="-122"/>
              </a:rPr>
              <a:t>，</a:t>
            </a:r>
            <a:r>
              <a:rPr lang="en-US" altLang="zh-CN" sz="2800">
                <a:latin typeface="宋体" pitchFamily="2" charset="-122"/>
              </a:rPr>
              <a:t>m:n</a:t>
            </a:r>
            <a:r>
              <a:rPr lang="zh-CN" altLang="en-US" sz="2800">
                <a:latin typeface="宋体" pitchFamily="2" charset="-122"/>
              </a:rPr>
              <a:t>按三种情况分别处理。</a:t>
            </a:r>
            <a:endParaRPr lang="en-US" altLang="zh-CN" sz="2800">
              <a:latin typeface="宋体" pitchFamily="2" charset="-122"/>
            </a:endParaRPr>
          </a:p>
          <a:p>
            <a:pPr algn="just"/>
            <a:r>
              <a:rPr lang="en-US" altLang="zh-CN" sz="2800">
                <a:latin typeface="宋体" pitchFamily="2" charset="-122"/>
              </a:rPr>
              <a:t>7.</a:t>
            </a:r>
            <a:r>
              <a:rPr lang="zh-CN" altLang="en-US" sz="2800">
                <a:latin typeface="宋体" pitchFamily="2" charset="-122"/>
              </a:rPr>
              <a:t>具有相同码的关系模式可以合并。关系模型中关系个数尽量减少。</a:t>
            </a:r>
            <a:endParaRPr lang="zh-CN" altLang="en-US" sz="2800"/>
          </a:p>
        </p:txBody>
      </p:sp>
      <p:pic>
        <p:nvPicPr>
          <p:cNvPr id="10" name="Picture 2" descr="C:\Users\PC\AppData\Local\Temp\企业微信截图_16504166806522.png"/>
          <p:cNvPicPr>
            <a:picLocks noChangeAspect="1"/>
          </p:cNvPicPr>
          <p:nvPr/>
        </p:nvPicPr>
        <p:blipFill>
          <a:blip r:embed="rId2" cstate="print"/>
          <a:stretch>
            <a:fillRect/>
          </a:stretch>
        </p:blipFill>
        <p:spPr>
          <a:xfrm>
            <a:off x="4105275" y="278790"/>
            <a:ext cx="4733925" cy="4171951"/>
          </a:xfrm>
          <a:prstGeom prst="rect">
            <a:avLst/>
          </a:prstGeom>
          <a:noFill/>
          <a:ln w="9525" cap="flat" cmpd="sng">
            <a:noFill/>
            <a:prstDash val="solid"/>
            <a:miter/>
          </a:ln>
        </p:spPr>
      </p:pic>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42</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90439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标题 37889"/>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仓库管理</a:t>
            </a:r>
            <a:r>
              <a:rPr lang="en-US" altLang="zh-CN">
                <a:latin typeface="黑体" pitchFamily="2" charset="-122"/>
                <a:ea typeface="黑体" pitchFamily="2" charset="-122"/>
              </a:rPr>
              <a:t>ER</a:t>
            </a:r>
            <a:r>
              <a:rPr lang="zh-CN" altLang="en-US">
                <a:latin typeface="黑体" pitchFamily="2" charset="-122"/>
                <a:ea typeface="黑体" pitchFamily="2" charset="-122"/>
              </a:rPr>
              <a:t>图的关系模式 </a:t>
            </a:r>
          </a:p>
        </p:txBody>
      </p:sp>
      <p:sp>
        <p:nvSpPr>
          <p:cNvPr id="37891" name="内容占位符 37890"/>
          <p:cNvSpPr>
            <a:spLocks noGrp="1"/>
          </p:cNvSpPr>
          <p:nvPr>
            <p:ph idx="1"/>
          </p:nvPr>
        </p:nvSpPr>
        <p:spPr>
          <a:xfrm>
            <a:off x="381000" y="2060908"/>
            <a:ext cx="8539398" cy="4114800"/>
          </a:xfrm>
          <a:prstGeom prst="rect">
            <a:avLst/>
          </a:prstGeom>
        </p:spPr>
        <p:txBody>
          <a:bodyPr>
            <a:prstTxWarp prst="textNoShape">
              <a:avLst/>
            </a:prstTxWarp>
            <a:noAutofit/>
          </a:bodyPr>
          <a:lstStyle/>
          <a:p>
            <a:pPr algn="just"/>
            <a:r>
              <a:rPr lang="zh-CN" altLang="en-US" sz="2000" dirty="0"/>
              <a:t>客户</a:t>
            </a:r>
            <a:r>
              <a:rPr lang="en-US" altLang="zh-CN" sz="2000" dirty="0"/>
              <a:t>(</a:t>
            </a:r>
            <a:r>
              <a:rPr lang="zh-CN" altLang="en-US" sz="2000" dirty="0"/>
              <a:t>客户</a:t>
            </a:r>
            <a:r>
              <a:rPr lang="zh-CN" altLang="en-US" sz="2000" u="sng" dirty="0"/>
              <a:t>编号</a:t>
            </a:r>
            <a:r>
              <a:rPr lang="zh-CN" altLang="en-US" sz="2000" dirty="0">
                <a:latin typeface="Times New Roman" charset="0"/>
              </a:rPr>
              <a:t>，姓名，性别，出生日期，地址，联系电话，备注</a:t>
            </a:r>
            <a:r>
              <a:rPr lang="en-US" altLang="zh-CN" sz="2000" dirty="0"/>
              <a:t>)</a:t>
            </a:r>
          </a:p>
          <a:p>
            <a:pPr algn="just"/>
            <a:r>
              <a:rPr lang="zh-CN" altLang="en-US" sz="2000" dirty="0"/>
              <a:t>供应商</a:t>
            </a:r>
            <a:r>
              <a:rPr lang="en-US" altLang="zh-CN" sz="2000" dirty="0"/>
              <a:t>(</a:t>
            </a:r>
            <a:r>
              <a:rPr lang="zh-CN" altLang="en-US" sz="2000" dirty="0"/>
              <a:t>供应商</a:t>
            </a:r>
            <a:r>
              <a:rPr lang="zh-CN" altLang="en-US" sz="2000" u="sng" dirty="0"/>
              <a:t>编号</a:t>
            </a:r>
            <a:r>
              <a:rPr lang="zh-CN" altLang="en-US" sz="2000" dirty="0">
                <a:latin typeface="Times New Roman" charset="0"/>
              </a:rPr>
              <a:t>，名称，地址，联系人，电话，备注</a:t>
            </a:r>
            <a:r>
              <a:rPr lang="en-US" altLang="zh-CN" sz="2000" dirty="0"/>
              <a:t>)</a:t>
            </a:r>
          </a:p>
          <a:p>
            <a:pPr algn="just"/>
            <a:r>
              <a:rPr lang="zh-CN" altLang="en-US" sz="2000" dirty="0">
                <a:latin typeface="Times New Roman" charset="0"/>
              </a:rPr>
              <a:t>员工</a:t>
            </a:r>
            <a:r>
              <a:rPr lang="en-US" altLang="zh-CN" sz="2000" dirty="0"/>
              <a:t>(</a:t>
            </a:r>
            <a:r>
              <a:rPr lang="zh-CN" altLang="en-US" sz="2000" dirty="0"/>
              <a:t>供应商</a:t>
            </a:r>
            <a:r>
              <a:rPr lang="zh-CN" altLang="en-US" sz="2000" u="sng" dirty="0">
                <a:latin typeface="Times New Roman" charset="0"/>
              </a:rPr>
              <a:t>工号</a:t>
            </a:r>
            <a:r>
              <a:rPr lang="zh-CN" altLang="en-US" sz="2000" dirty="0">
                <a:latin typeface="Times New Roman" charset="0"/>
              </a:rPr>
              <a:t>，姓名，性别，职别，联系电话</a:t>
            </a:r>
            <a:r>
              <a:rPr lang="en-US" altLang="zh-CN" sz="2000" dirty="0"/>
              <a:t>)</a:t>
            </a:r>
          </a:p>
          <a:p>
            <a:pPr algn="just"/>
            <a:r>
              <a:rPr lang="zh-CN" altLang="en-US" sz="2000" dirty="0"/>
              <a:t>商品（</a:t>
            </a:r>
            <a:r>
              <a:rPr lang="zh-CN" altLang="en-US" sz="2000" u="sng" dirty="0"/>
              <a:t>商品编号 </a:t>
            </a:r>
            <a:r>
              <a:rPr lang="zh-CN" altLang="en-US" sz="2000" dirty="0"/>
              <a:t>，名称，类别，单位，供应商编号）</a:t>
            </a:r>
            <a:endParaRPr lang="en-US" altLang="zh-CN" sz="2000" dirty="0"/>
          </a:p>
          <a:p>
            <a:pPr algn="just"/>
            <a:r>
              <a:rPr lang="zh-CN" altLang="en-US" sz="2000" dirty="0">
                <a:latin typeface="Times New Roman" charset="0"/>
              </a:rPr>
              <a:t>库房</a:t>
            </a:r>
            <a:r>
              <a:rPr lang="en-US" altLang="zh-CN" sz="2000" dirty="0"/>
              <a:t>(</a:t>
            </a:r>
            <a:r>
              <a:rPr lang="zh-CN" altLang="en-US" sz="2000" dirty="0">
                <a:latin typeface="Times New Roman" charset="0"/>
              </a:rPr>
              <a:t>库房</a:t>
            </a:r>
            <a:r>
              <a:rPr lang="zh-CN" altLang="en-US" sz="2000" u="sng" dirty="0"/>
              <a:t>编号</a:t>
            </a:r>
            <a:r>
              <a:rPr lang="zh-CN" altLang="en-US" sz="2000" dirty="0">
                <a:latin typeface="Times New Roman" charset="0"/>
              </a:rPr>
              <a:t>，名称，类别，面积，备注</a:t>
            </a:r>
            <a:r>
              <a:rPr lang="en-US" altLang="zh-CN" sz="2000" dirty="0"/>
              <a:t>)</a:t>
            </a:r>
            <a:r>
              <a:rPr lang="zh-CN" altLang="en-US" sz="2000" dirty="0"/>
              <a:t>  </a:t>
            </a:r>
            <a:r>
              <a:rPr lang="zh-CN" altLang="en-US" sz="2000" dirty="0">
                <a:solidFill>
                  <a:srgbClr val="FF0000"/>
                </a:solidFill>
              </a:rPr>
              <a:t>主码： </a:t>
            </a:r>
            <a:r>
              <a:rPr lang="zh-CN" altLang="en-US" sz="2000" dirty="0">
                <a:solidFill>
                  <a:srgbClr val="FF0000"/>
                </a:solidFill>
                <a:latin typeface="Times New Roman" charset="0"/>
              </a:rPr>
              <a:t>库房</a:t>
            </a:r>
            <a:r>
              <a:rPr lang="zh-CN" altLang="en-US" sz="2000" u="sng" dirty="0">
                <a:solidFill>
                  <a:srgbClr val="FF0000"/>
                </a:solidFill>
              </a:rPr>
              <a:t>编号</a:t>
            </a:r>
            <a:r>
              <a:rPr lang="zh-CN" altLang="en-US" sz="2000" dirty="0">
                <a:solidFill>
                  <a:srgbClr val="FF0000"/>
                </a:solidFill>
              </a:rPr>
              <a:t>  外码：无</a:t>
            </a:r>
            <a:endParaRPr lang="en-US" altLang="zh-CN" sz="2000" dirty="0">
              <a:solidFill>
                <a:srgbClr val="FF0000"/>
              </a:solidFill>
            </a:endParaRPr>
          </a:p>
          <a:p>
            <a:pPr marL="0" indent="0" algn="just">
              <a:buNone/>
            </a:pPr>
            <a:r>
              <a:rPr lang="zh-CN" altLang="en-US" sz="2000" dirty="0"/>
              <a:t>    </a:t>
            </a:r>
            <a:endParaRPr lang="en-US" altLang="zh-CN" sz="2000" dirty="0"/>
          </a:p>
          <a:p>
            <a:pPr algn="just"/>
            <a:r>
              <a:rPr lang="zh-CN" altLang="en-US" sz="2000" dirty="0"/>
              <a:t>订货</a:t>
            </a:r>
            <a:r>
              <a:rPr lang="en-US" altLang="zh-CN" sz="2000" dirty="0"/>
              <a:t>(</a:t>
            </a:r>
            <a:r>
              <a:rPr lang="zh-CN" altLang="en-US" sz="2000" u="sng" dirty="0"/>
              <a:t>供应商编号，员工编号</a:t>
            </a:r>
            <a:r>
              <a:rPr lang="zh-CN" altLang="en-US" sz="2000" u="sng" dirty="0">
                <a:latin typeface="Times New Roman" charset="0"/>
              </a:rPr>
              <a:t>，商品编号，订货日期</a:t>
            </a:r>
            <a:r>
              <a:rPr lang="zh-CN" altLang="en-US" sz="2000" dirty="0">
                <a:latin typeface="Times New Roman" charset="0"/>
              </a:rPr>
              <a:t>，订货数量，订货单价，备注</a:t>
            </a:r>
            <a:r>
              <a:rPr lang="en-US" altLang="zh-CN" sz="2000" dirty="0"/>
              <a:t>) </a:t>
            </a:r>
            <a:r>
              <a:rPr lang="zh-CN" altLang="en-US" sz="2000" dirty="0">
                <a:solidFill>
                  <a:srgbClr val="FF0000"/>
                </a:solidFill>
              </a:rPr>
              <a:t>主码：</a:t>
            </a:r>
            <a:r>
              <a:rPr lang="zh-CN" altLang="en-US" sz="2000" u="sng" dirty="0">
                <a:solidFill>
                  <a:srgbClr val="FF0000"/>
                </a:solidFill>
              </a:rPr>
              <a:t>供应商编号，员工编号</a:t>
            </a:r>
            <a:r>
              <a:rPr lang="zh-CN" altLang="en-US" sz="2000" u="sng" dirty="0">
                <a:solidFill>
                  <a:srgbClr val="FF0000"/>
                </a:solidFill>
                <a:latin typeface="Times New Roman" charset="0"/>
              </a:rPr>
              <a:t>，商品编号，订货日期</a:t>
            </a:r>
            <a:endParaRPr lang="en-US" altLang="zh-CN" sz="2000" u="sng" dirty="0">
              <a:solidFill>
                <a:srgbClr val="FF0000"/>
              </a:solidFill>
              <a:latin typeface="Times New Roman" charset="0"/>
            </a:endParaRPr>
          </a:p>
          <a:p>
            <a:pPr marL="0" indent="0" algn="just">
              <a:buNone/>
            </a:pPr>
            <a:r>
              <a:rPr lang="zh-CN" altLang="en-US" sz="2000" dirty="0">
                <a:latin typeface="Times New Roman" charset="0"/>
              </a:rPr>
              <a:t>                  </a:t>
            </a:r>
            <a:r>
              <a:rPr lang="zh-CN" altLang="en-US" sz="2000" dirty="0">
                <a:solidFill>
                  <a:srgbClr val="FF0000"/>
                </a:solidFill>
                <a:latin typeface="Times New Roman" charset="0"/>
              </a:rPr>
              <a:t>外码：供</a:t>
            </a:r>
            <a:r>
              <a:rPr lang="zh-CN" altLang="en-US" sz="2000" dirty="0">
                <a:solidFill>
                  <a:srgbClr val="FF0000"/>
                </a:solidFill>
              </a:rPr>
              <a:t>应商编号，员工编号，商品编号</a:t>
            </a:r>
            <a:endParaRPr lang="en-US" altLang="zh-CN" sz="2000" dirty="0">
              <a:solidFill>
                <a:srgbClr val="FF0000"/>
              </a:solidFill>
            </a:endParaRPr>
          </a:p>
          <a:p>
            <a:pPr algn="just"/>
            <a:r>
              <a:rPr lang="zh-CN" altLang="en-US" sz="2000" dirty="0">
                <a:latin typeface="Times New Roman" charset="0"/>
              </a:rPr>
              <a:t>入库（</a:t>
            </a:r>
            <a:r>
              <a:rPr lang="zh-CN" altLang="en-US" sz="2000" u="sng" dirty="0"/>
              <a:t>员工编号</a:t>
            </a:r>
            <a:r>
              <a:rPr lang="zh-CN" altLang="en-US" sz="2000" u="sng" dirty="0">
                <a:latin typeface="Times New Roman" charset="0"/>
              </a:rPr>
              <a:t>，商品编号，库房编号，入库日期</a:t>
            </a:r>
            <a:r>
              <a:rPr lang="zh-CN" altLang="en-US" sz="2000" dirty="0">
                <a:latin typeface="Times New Roman" charset="0"/>
              </a:rPr>
              <a:t>，入库数量，备注）</a:t>
            </a:r>
            <a:endParaRPr lang="en-US" altLang="zh-CN" sz="2000" dirty="0">
              <a:latin typeface="Times New Roman" charset="0"/>
            </a:endParaRPr>
          </a:p>
          <a:p>
            <a:pPr algn="just"/>
            <a:r>
              <a:rPr lang="zh-CN" altLang="en-US" sz="2000" dirty="0">
                <a:latin typeface="Times New Roman" charset="0"/>
              </a:rPr>
              <a:t>出库（</a:t>
            </a:r>
            <a:r>
              <a:rPr lang="zh-CN" altLang="en-US" sz="2000" u="sng" dirty="0"/>
              <a:t>员工编号</a:t>
            </a:r>
            <a:r>
              <a:rPr lang="zh-CN" altLang="en-US" sz="2000" u="sng" dirty="0">
                <a:latin typeface="Times New Roman" charset="0"/>
              </a:rPr>
              <a:t>，商品编号，库房编号，客户编号 ，出库日期</a:t>
            </a:r>
            <a:r>
              <a:rPr lang="zh-CN" altLang="en-US" sz="2000" dirty="0">
                <a:latin typeface="Times New Roman" charset="0"/>
              </a:rPr>
              <a:t>，出库数量，出库单价，备注）</a:t>
            </a:r>
            <a:endParaRPr lang="en-US" altLang="zh-CN" sz="2000" dirty="0">
              <a:latin typeface="Times New Roman" charset="0"/>
            </a:endParaRPr>
          </a:p>
          <a:p>
            <a:endParaRPr lang="zh-CN" altLang="en-US" sz="2000" dirty="0"/>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43</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84289178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标题 39937"/>
          <p:cNvSpPr>
            <a:spLocks noGrp="1"/>
          </p:cNvSpPr>
          <p:nvPr>
            <p:ph type="title"/>
          </p:nvPr>
        </p:nvSpPr>
        <p:spPr>
          <a:xfrm>
            <a:off x="1219200" y="1066800"/>
            <a:ext cx="6858000" cy="685800"/>
          </a:xfrm>
          <a:prstGeom prst="rect">
            <a:avLst/>
          </a:prstGeom>
        </p:spPr>
        <p:txBody>
          <a:bodyPr>
            <a:prstTxWarp prst="textNoShape">
              <a:avLst/>
            </a:prstTxWarp>
            <a:noAutofit/>
          </a:bodyPr>
          <a:lstStyle/>
          <a:p>
            <a:r>
              <a:rPr lang="zh-CN" altLang="en-US" sz="4000">
                <a:latin typeface="黑体" pitchFamily="2" charset="-122"/>
                <a:ea typeface="黑体" pitchFamily="2" charset="-122"/>
              </a:rPr>
              <a:t>数据模型的优化方法</a:t>
            </a:r>
          </a:p>
        </p:txBody>
      </p:sp>
      <p:sp>
        <p:nvSpPr>
          <p:cNvPr id="39939" name="内容占位符 39938"/>
          <p:cNvSpPr>
            <a:spLocks noGrp="1"/>
          </p:cNvSpPr>
          <p:nvPr>
            <p:ph idx="1"/>
          </p:nvPr>
        </p:nvSpPr>
        <p:spPr>
          <a:xfrm>
            <a:off x="609600" y="2040084"/>
            <a:ext cx="7924800" cy="4000540"/>
          </a:xfrm>
          <a:prstGeom prst="rect">
            <a:avLst/>
          </a:prstGeom>
        </p:spPr>
        <p:txBody>
          <a:bodyPr>
            <a:prstTxWarp prst="textNoShape">
              <a:avLst/>
            </a:prstTxWarp>
            <a:noAutofit/>
          </a:bodyPr>
          <a:lstStyle/>
          <a:p>
            <a:pPr algn="just">
              <a:lnSpc>
                <a:spcPts val="2500"/>
              </a:lnSpc>
              <a:buClr>
                <a:schemeClr val="folHlink"/>
              </a:buClr>
              <a:buSzPct val="100000"/>
              <a:buFont typeface="Wingdings" pitchFamily="2" charset="2"/>
              <a:buChar char="§"/>
            </a:pPr>
            <a:r>
              <a:rPr lang="en-US" altLang="zh-CN" sz="2400" dirty="0">
                <a:latin typeface="宋体" pitchFamily="2" charset="-122"/>
              </a:rPr>
              <a:t>1.</a:t>
            </a:r>
            <a:r>
              <a:rPr lang="zh-CN" altLang="en-US" sz="2400" dirty="0">
                <a:solidFill>
                  <a:srgbClr val="FF0000"/>
                </a:solidFill>
                <a:latin typeface="宋体" pitchFamily="2" charset="-122"/>
              </a:rPr>
              <a:t>确定数据依赖</a:t>
            </a:r>
            <a:r>
              <a:rPr lang="zh-CN" altLang="en-US" sz="2400" dirty="0">
                <a:latin typeface="宋体" pitchFamily="2" charset="-122"/>
              </a:rPr>
              <a:t>。</a:t>
            </a:r>
            <a:endParaRPr lang="en-US" altLang="zh-CN" sz="2400" dirty="0">
              <a:latin typeface="宋体" pitchFamily="2" charset="-122"/>
            </a:endParaRPr>
          </a:p>
          <a:p>
            <a:pPr algn="just">
              <a:lnSpc>
                <a:spcPts val="2500"/>
              </a:lnSpc>
              <a:buClr>
                <a:schemeClr val="folHlink"/>
              </a:buClr>
              <a:buSzPct val="100000"/>
              <a:buFont typeface="Wingdings" pitchFamily="2" charset="2"/>
              <a:buChar char="§"/>
            </a:pPr>
            <a:r>
              <a:rPr lang="en-US" altLang="zh-CN" sz="2400" dirty="0">
                <a:latin typeface="宋体" pitchFamily="2" charset="-122"/>
              </a:rPr>
              <a:t>2.</a:t>
            </a:r>
            <a:r>
              <a:rPr lang="zh-CN" altLang="en-US" sz="2400" dirty="0">
                <a:latin typeface="宋体" pitchFamily="2" charset="-122"/>
              </a:rPr>
              <a:t>对各关系模式之间的数据依赖进行</a:t>
            </a:r>
            <a:r>
              <a:rPr lang="zh-CN" altLang="en-US" sz="2400" dirty="0">
                <a:solidFill>
                  <a:srgbClr val="FF0000"/>
                </a:solidFill>
                <a:latin typeface="宋体" pitchFamily="2" charset="-122"/>
              </a:rPr>
              <a:t>极小化处</a:t>
            </a:r>
            <a:r>
              <a:rPr lang="zh-CN" altLang="en-US" sz="2400" dirty="0">
                <a:latin typeface="宋体" pitchFamily="2" charset="-122"/>
              </a:rPr>
              <a:t>理，</a:t>
            </a:r>
            <a:r>
              <a:rPr lang="zh-CN" altLang="en-US" sz="2400" dirty="0">
                <a:solidFill>
                  <a:srgbClr val="FF0000"/>
                </a:solidFill>
                <a:latin typeface="宋体" pitchFamily="2" charset="-122"/>
              </a:rPr>
              <a:t>消除冗余</a:t>
            </a:r>
            <a:r>
              <a:rPr lang="zh-CN" altLang="en-US" sz="2400" dirty="0">
                <a:latin typeface="宋体" pitchFamily="2" charset="-122"/>
              </a:rPr>
              <a:t>的联系。</a:t>
            </a:r>
            <a:endParaRPr lang="en-US" altLang="zh-CN" sz="2400" dirty="0">
              <a:latin typeface="宋体" pitchFamily="2" charset="-122"/>
            </a:endParaRPr>
          </a:p>
          <a:p>
            <a:pPr algn="just">
              <a:lnSpc>
                <a:spcPts val="2500"/>
              </a:lnSpc>
              <a:buClr>
                <a:schemeClr val="folHlink"/>
              </a:buClr>
              <a:buSzPct val="100000"/>
              <a:buFont typeface="Wingdings" pitchFamily="2" charset="2"/>
              <a:buChar char="§"/>
            </a:pPr>
            <a:r>
              <a:rPr lang="en-US" altLang="zh-CN" sz="2400" dirty="0">
                <a:latin typeface="宋体" pitchFamily="2" charset="-122"/>
              </a:rPr>
              <a:t>3.</a:t>
            </a:r>
            <a:r>
              <a:rPr lang="zh-CN" altLang="en-US" sz="2400" dirty="0">
                <a:latin typeface="宋体" pitchFamily="2" charset="-122"/>
              </a:rPr>
              <a:t>按照数据依赖理论对关系模式逐一进行分析，考查是否存在</a:t>
            </a:r>
            <a:r>
              <a:rPr lang="zh-CN" altLang="en-US" sz="2400" dirty="0">
                <a:solidFill>
                  <a:srgbClr val="FF0000"/>
                </a:solidFill>
                <a:latin typeface="宋体" pitchFamily="2" charset="-122"/>
              </a:rPr>
              <a:t>部分函数依赖</a:t>
            </a:r>
            <a:r>
              <a:rPr lang="zh-CN" altLang="en-US" sz="2400" dirty="0">
                <a:latin typeface="宋体" pitchFamily="2" charset="-122"/>
              </a:rPr>
              <a:t>、</a:t>
            </a:r>
            <a:r>
              <a:rPr lang="zh-CN" altLang="en-US" sz="2400" dirty="0">
                <a:solidFill>
                  <a:srgbClr val="FF0000"/>
                </a:solidFill>
                <a:latin typeface="宋体" pitchFamily="2" charset="-122"/>
              </a:rPr>
              <a:t>传递函数依赖</a:t>
            </a:r>
            <a:r>
              <a:rPr lang="zh-CN" altLang="en-US" sz="2400" dirty="0">
                <a:latin typeface="宋体" pitchFamily="2" charset="-122"/>
              </a:rPr>
              <a:t>、</a:t>
            </a:r>
            <a:r>
              <a:rPr lang="zh-CN" altLang="en-US" sz="2400" dirty="0">
                <a:solidFill>
                  <a:srgbClr val="FF0000"/>
                </a:solidFill>
                <a:latin typeface="宋体" pitchFamily="2" charset="-122"/>
              </a:rPr>
              <a:t>多值依赖</a:t>
            </a:r>
            <a:r>
              <a:rPr lang="zh-CN" altLang="en-US" sz="2400" dirty="0">
                <a:latin typeface="宋体" pitchFamily="2" charset="-122"/>
              </a:rPr>
              <a:t>等，确定各关系模式属于</a:t>
            </a:r>
            <a:r>
              <a:rPr lang="zh-CN" altLang="en-US" sz="2400" dirty="0">
                <a:solidFill>
                  <a:srgbClr val="FF0000"/>
                </a:solidFill>
                <a:latin typeface="宋体" pitchFamily="2" charset="-122"/>
              </a:rPr>
              <a:t>第几范式</a:t>
            </a:r>
            <a:r>
              <a:rPr lang="zh-CN" altLang="en-US" sz="2400" dirty="0">
                <a:latin typeface="宋体" pitchFamily="2" charset="-122"/>
              </a:rPr>
              <a:t>。</a:t>
            </a:r>
            <a:endParaRPr lang="en-US" altLang="zh-CN" sz="2400" dirty="0">
              <a:latin typeface="宋体" pitchFamily="2" charset="-122"/>
            </a:endParaRPr>
          </a:p>
          <a:p>
            <a:pPr algn="just">
              <a:lnSpc>
                <a:spcPts val="2500"/>
              </a:lnSpc>
              <a:buClr>
                <a:schemeClr val="folHlink"/>
              </a:buClr>
              <a:buSzPct val="100000"/>
              <a:buFont typeface="Wingdings" pitchFamily="2" charset="2"/>
              <a:buChar char="§"/>
            </a:pPr>
            <a:r>
              <a:rPr lang="en-US" altLang="zh-CN" sz="2400" dirty="0">
                <a:latin typeface="宋体" pitchFamily="2" charset="-122"/>
              </a:rPr>
              <a:t>4.</a:t>
            </a:r>
            <a:r>
              <a:rPr lang="zh-CN" altLang="en-US" sz="2400" dirty="0">
                <a:latin typeface="宋体" pitchFamily="2" charset="-122"/>
              </a:rPr>
              <a:t>按照需求分析阶段得到的各种应用对数据处理的要求，分析对于这样的</a:t>
            </a:r>
            <a:r>
              <a:rPr lang="zh-CN" altLang="en-US" sz="2400" dirty="0">
                <a:solidFill>
                  <a:srgbClr val="FF0000"/>
                </a:solidFill>
                <a:latin typeface="宋体" pitchFamily="2" charset="-122"/>
              </a:rPr>
              <a:t>应用环境这些模式</a:t>
            </a:r>
            <a:r>
              <a:rPr lang="zh-CN" altLang="en-US" sz="2400" dirty="0">
                <a:latin typeface="宋体" pitchFamily="2" charset="-122"/>
              </a:rPr>
              <a:t>是否合适，确定是否要对它们进行合并和分解。</a:t>
            </a:r>
            <a:endParaRPr lang="en-US" altLang="zh-CN" sz="2400" dirty="0">
              <a:latin typeface="宋体" pitchFamily="2" charset="-122"/>
            </a:endParaRPr>
          </a:p>
          <a:p>
            <a:pPr algn="just">
              <a:lnSpc>
                <a:spcPts val="2500"/>
              </a:lnSpc>
              <a:buClr>
                <a:schemeClr val="folHlink"/>
              </a:buClr>
              <a:buSzPct val="100000"/>
              <a:buFont typeface="Wingdings" pitchFamily="2" charset="2"/>
              <a:buChar char="§"/>
            </a:pPr>
            <a:r>
              <a:rPr lang="en-US" altLang="zh-CN" sz="2400" dirty="0">
                <a:latin typeface="宋体" pitchFamily="2" charset="-122"/>
              </a:rPr>
              <a:t>5.</a:t>
            </a:r>
            <a:r>
              <a:rPr lang="zh-CN" altLang="en-US" sz="2400" dirty="0">
                <a:latin typeface="宋体" pitchFamily="2" charset="-122"/>
              </a:rPr>
              <a:t>对</a:t>
            </a:r>
            <a:r>
              <a:rPr lang="zh-CN" altLang="en-US" sz="2400" dirty="0">
                <a:solidFill>
                  <a:srgbClr val="FF0000"/>
                </a:solidFill>
                <a:latin typeface="宋体" pitchFamily="2" charset="-122"/>
              </a:rPr>
              <a:t>关系模式进行分解</a:t>
            </a:r>
            <a:r>
              <a:rPr lang="zh-CN" altLang="en-US" sz="2400" dirty="0">
                <a:latin typeface="宋体" pitchFamily="2" charset="-122"/>
              </a:rPr>
              <a:t>。联接运算是关系模式低效的主要原因，规范程度不是越高越好。如果只要求查询功能，保持一定程度的更新异常和冗余，不会产生实际影响。</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44</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2132549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标题 40961"/>
          <p:cNvSpPr>
            <a:spLocks noGrp="1"/>
          </p:cNvSpPr>
          <p:nvPr>
            <p:ph type="title"/>
          </p:nvPr>
        </p:nvSpPr>
        <p:spPr>
          <a:xfrm>
            <a:off x="1143000" y="990600"/>
            <a:ext cx="5791200" cy="762000"/>
          </a:xfrm>
          <a:prstGeom prst="rect">
            <a:avLst/>
          </a:prstGeom>
        </p:spPr>
        <p:txBody>
          <a:bodyPr>
            <a:prstTxWarp prst="textNoShape">
              <a:avLst/>
            </a:prstTxWarp>
            <a:noAutofit/>
          </a:bodyPr>
          <a:lstStyle/>
          <a:p>
            <a:r>
              <a:rPr lang="zh-CN" altLang="en-US">
                <a:latin typeface="黑体" pitchFamily="2" charset="-122"/>
                <a:ea typeface="黑体" pitchFamily="2" charset="-122"/>
              </a:rPr>
              <a:t>设计用户子模式</a:t>
            </a:r>
          </a:p>
        </p:txBody>
      </p:sp>
      <p:sp>
        <p:nvSpPr>
          <p:cNvPr id="40963" name="内容占位符 40962"/>
          <p:cNvSpPr>
            <a:spLocks noGrp="1"/>
          </p:cNvSpPr>
          <p:nvPr>
            <p:ph idx="1"/>
          </p:nvPr>
        </p:nvSpPr>
        <p:spPr>
          <a:xfrm>
            <a:off x="457200" y="2008944"/>
            <a:ext cx="8153400" cy="35814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sz="2800" dirty="0">
                <a:latin typeface="宋体" pitchFamily="2" charset="-122"/>
              </a:rPr>
              <a:t>设计用户子模式</a:t>
            </a:r>
            <a:r>
              <a:rPr lang="zh-CN" altLang="en-US" sz="2800" dirty="0">
                <a:solidFill>
                  <a:srgbClr val="000000"/>
                </a:solidFill>
                <a:latin typeface="宋体" pitchFamily="2" charset="-122"/>
              </a:rPr>
              <a:t>主要从系统</a:t>
            </a:r>
            <a:r>
              <a:rPr lang="zh-CN" altLang="en-US" sz="2800" dirty="0">
                <a:solidFill>
                  <a:srgbClr val="FF0000"/>
                </a:solidFill>
                <a:latin typeface="宋体" pitchFamily="2" charset="-122"/>
              </a:rPr>
              <a:t>时间效率</a:t>
            </a:r>
            <a:r>
              <a:rPr lang="zh-CN" altLang="en-US" sz="2800" dirty="0">
                <a:solidFill>
                  <a:srgbClr val="000000"/>
                </a:solidFill>
                <a:latin typeface="宋体" pitchFamily="2" charset="-122"/>
              </a:rPr>
              <a:t>、</a:t>
            </a:r>
            <a:r>
              <a:rPr lang="zh-CN" altLang="en-US" sz="2800" dirty="0">
                <a:solidFill>
                  <a:srgbClr val="FF0000"/>
                </a:solidFill>
                <a:latin typeface="宋体" pitchFamily="2" charset="-122"/>
              </a:rPr>
              <a:t>空间效</a:t>
            </a:r>
            <a:r>
              <a:rPr lang="zh-CN" altLang="en-US" sz="2800" dirty="0">
                <a:solidFill>
                  <a:srgbClr val="000000"/>
                </a:solidFill>
                <a:latin typeface="宋体" pitchFamily="2" charset="-122"/>
              </a:rPr>
              <a:t>率、</a:t>
            </a:r>
            <a:r>
              <a:rPr lang="zh-CN" altLang="en-US" sz="2800" dirty="0">
                <a:solidFill>
                  <a:srgbClr val="FF0000"/>
                </a:solidFill>
                <a:latin typeface="宋体" pitchFamily="2" charset="-122"/>
              </a:rPr>
              <a:t>易维护</a:t>
            </a:r>
            <a:r>
              <a:rPr lang="zh-CN" altLang="en-US" sz="2800" dirty="0">
                <a:solidFill>
                  <a:srgbClr val="000000"/>
                </a:solidFill>
                <a:latin typeface="宋体" pitchFamily="2" charset="-122"/>
              </a:rPr>
              <a:t>等角度出发，包括：</a:t>
            </a:r>
            <a:endParaRPr lang="en-US" altLang="zh-CN" sz="2800" dirty="0">
              <a:solidFill>
                <a:srgbClr val="000000"/>
              </a:solidFill>
              <a:latin typeface="宋体" pitchFamily="2" charset="-122"/>
            </a:endParaRPr>
          </a:p>
          <a:p>
            <a:pPr algn="just">
              <a:buClr>
                <a:schemeClr val="folHlink"/>
              </a:buClr>
              <a:buSzPct val="100000"/>
              <a:buFont typeface="Wingdings" pitchFamily="2" charset="2"/>
              <a:buChar char="§"/>
            </a:pPr>
            <a:r>
              <a:rPr lang="en-US" altLang="zh-CN" sz="2800" dirty="0">
                <a:solidFill>
                  <a:srgbClr val="000000"/>
                </a:solidFill>
                <a:latin typeface="宋体" pitchFamily="2" charset="-122"/>
              </a:rPr>
              <a:t>1.</a:t>
            </a:r>
            <a:r>
              <a:rPr lang="zh-CN" altLang="en-US" sz="2800" dirty="0">
                <a:solidFill>
                  <a:srgbClr val="000000"/>
                </a:solidFill>
                <a:latin typeface="宋体" pitchFamily="2" charset="-122"/>
              </a:rPr>
              <a:t>使用</a:t>
            </a:r>
            <a:r>
              <a:rPr lang="zh-CN" altLang="en-US" sz="2800" dirty="0">
                <a:solidFill>
                  <a:srgbClr val="FF0000"/>
                </a:solidFill>
                <a:latin typeface="宋体" pitchFamily="2" charset="-122"/>
              </a:rPr>
              <a:t>更符合用户习惯</a:t>
            </a:r>
            <a:r>
              <a:rPr lang="zh-CN" altLang="en-US" sz="2800" dirty="0">
                <a:solidFill>
                  <a:srgbClr val="000000"/>
                </a:solidFill>
                <a:latin typeface="宋体" pitchFamily="2" charset="-122"/>
              </a:rPr>
              <a:t>的别名。</a:t>
            </a:r>
            <a:endParaRPr lang="en-US" altLang="zh-CN" sz="2800" dirty="0">
              <a:latin typeface="宋体" pitchFamily="2" charset="-122"/>
            </a:endParaRPr>
          </a:p>
          <a:p>
            <a:pPr algn="just">
              <a:buClr>
                <a:schemeClr val="folHlink"/>
              </a:buClr>
              <a:buSzPct val="100000"/>
              <a:buFont typeface="Wingdings" pitchFamily="2" charset="2"/>
              <a:buChar char="§"/>
            </a:pPr>
            <a:r>
              <a:rPr lang="en-US" altLang="zh-CN" sz="2800" dirty="0">
                <a:solidFill>
                  <a:srgbClr val="000000"/>
                </a:solidFill>
                <a:latin typeface="宋体" pitchFamily="2" charset="-122"/>
              </a:rPr>
              <a:t>2.</a:t>
            </a:r>
            <a:r>
              <a:rPr lang="zh-CN" altLang="en-US" sz="2800" dirty="0">
                <a:solidFill>
                  <a:srgbClr val="000000"/>
                </a:solidFill>
                <a:latin typeface="宋体" pitchFamily="2" charset="-122"/>
              </a:rPr>
              <a:t>针对不同级别的用户</a:t>
            </a:r>
            <a:r>
              <a:rPr lang="zh-CN" altLang="en-US" sz="2800" dirty="0">
                <a:solidFill>
                  <a:srgbClr val="FF0000"/>
                </a:solidFill>
                <a:latin typeface="宋体" pitchFamily="2" charset="-122"/>
              </a:rPr>
              <a:t>定义不同的外模式</a:t>
            </a:r>
            <a:r>
              <a:rPr lang="zh-CN" altLang="en-US" sz="2800" dirty="0">
                <a:solidFill>
                  <a:srgbClr val="000000"/>
                </a:solidFill>
                <a:latin typeface="宋体" pitchFamily="2" charset="-122"/>
              </a:rPr>
              <a:t>，以满足系统对安全性的要求。</a:t>
            </a:r>
            <a:endParaRPr lang="en-US" altLang="zh-CN" sz="2800" dirty="0">
              <a:latin typeface="宋体" pitchFamily="2" charset="-122"/>
            </a:endParaRPr>
          </a:p>
          <a:p>
            <a:pPr algn="just">
              <a:buClr>
                <a:schemeClr val="folHlink"/>
              </a:buClr>
              <a:buSzPct val="100000"/>
              <a:buFont typeface="Wingdings" pitchFamily="2" charset="2"/>
              <a:buChar char="§"/>
            </a:pPr>
            <a:r>
              <a:rPr lang="en-US" altLang="zh-CN" sz="2800" dirty="0">
                <a:solidFill>
                  <a:srgbClr val="000000"/>
                </a:solidFill>
                <a:latin typeface="宋体" pitchFamily="2" charset="-122"/>
              </a:rPr>
              <a:t>3.</a:t>
            </a:r>
            <a:r>
              <a:rPr lang="zh-CN" altLang="en-US" sz="2800" dirty="0">
                <a:solidFill>
                  <a:srgbClr val="FF0000"/>
                </a:solidFill>
                <a:latin typeface="宋体" pitchFamily="2" charset="-122"/>
              </a:rPr>
              <a:t>简化用户对系统</a:t>
            </a:r>
            <a:r>
              <a:rPr lang="zh-CN" altLang="en-US" sz="2800" dirty="0">
                <a:solidFill>
                  <a:srgbClr val="000000"/>
                </a:solidFill>
                <a:latin typeface="宋体" pitchFamily="2" charset="-122"/>
              </a:rPr>
              <a:t>的使用。</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45</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57867589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标题 41985"/>
          <p:cNvSpPr>
            <a:spLocks noGrp="1"/>
          </p:cNvSpPr>
          <p:nvPr>
            <p:ph type="title"/>
          </p:nvPr>
        </p:nvSpPr>
        <p:spPr>
          <a:xfrm>
            <a:off x="1150938" y="990600"/>
            <a:ext cx="7078662" cy="769938"/>
          </a:xfrm>
          <a:prstGeom prst="rect">
            <a:avLst/>
          </a:prstGeom>
        </p:spPr>
        <p:txBody>
          <a:bodyPr>
            <a:prstTxWarp prst="textNoShape">
              <a:avLst/>
            </a:prstTxWarp>
            <a:noAutofit/>
          </a:bodyPr>
          <a:lstStyle/>
          <a:p>
            <a:r>
              <a:rPr lang="zh-CN" altLang="en-US">
                <a:latin typeface="黑体" pitchFamily="2" charset="-122"/>
                <a:ea typeface="黑体" pitchFamily="2" charset="-122"/>
              </a:rPr>
              <a:t>第四步：数据库物理设计</a:t>
            </a:r>
          </a:p>
        </p:txBody>
      </p:sp>
      <p:sp>
        <p:nvSpPr>
          <p:cNvPr id="41987" name="内容占位符 41986"/>
          <p:cNvSpPr>
            <a:spLocks noGrp="1"/>
          </p:cNvSpPr>
          <p:nvPr>
            <p:ph idx="1"/>
          </p:nvPr>
        </p:nvSpPr>
        <p:spPr>
          <a:xfrm>
            <a:off x="533400" y="2033132"/>
            <a:ext cx="8077200" cy="3962400"/>
          </a:xfrm>
          <a:prstGeom prst="rect">
            <a:avLst/>
          </a:prstGeom>
        </p:spPr>
        <p:txBody>
          <a:bodyPr>
            <a:prstTxWarp prst="textNoShape">
              <a:avLst/>
            </a:prstTxWarp>
            <a:noAutofit/>
          </a:bodyPr>
          <a:lstStyle/>
          <a:p>
            <a:pPr algn="just">
              <a:lnSpc>
                <a:spcPct val="90000"/>
              </a:lnSpc>
              <a:buClr>
                <a:schemeClr val="folHlink"/>
              </a:buClr>
              <a:buSzPct val="100000"/>
              <a:buFont typeface="Wingdings" pitchFamily="2" charset="2"/>
              <a:buChar char="§"/>
            </a:pPr>
            <a:r>
              <a:rPr lang="zh-CN" altLang="en-US" sz="2800" dirty="0">
                <a:latin typeface="宋体" pitchFamily="2" charset="-122"/>
              </a:rPr>
              <a:t>物理结构指数据库在物理设备上的</a:t>
            </a:r>
            <a:r>
              <a:rPr lang="zh-CN" altLang="en-US" sz="2800" dirty="0">
                <a:solidFill>
                  <a:srgbClr val="FF0000"/>
                </a:solidFill>
                <a:latin typeface="宋体" pitchFamily="2" charset="-122"/>
              </a:rPr>
              <a:t>存储结构</a:t>
            </a:r>
            <a:r>
              <a:rPr lang="zh-CN" altLang="en-US" sz="2800" dirty="0">
                <a:latin typeface="宋体" pitchFamily="2" charset="-122"/>
              </a:rPr>
              <a:t>和</a:t>
            </a:r>
            <a:r>
              <a:rPr lang="zh-CN" altLang="en-US" sz="2800" dirty="0">
                <a:solidFill>
                  <a:srgbClr val="FF0000"/>
                </a:solidFill>
                <a:latin typeface="宋体" pitchFamily="2" charset="-122"/>
              </a:rPr>
              <a:t>存取方法</a:t>
            </a:r>
            <a:r>
              <a:rPr lang="zh-CN" altLang="en-US" sz="2800" dirty="0">
                <a:latin typeface="宋体" pitchFamily="2" charset="-122"/>
              </a:rPr>
              <a:t>。</a:t>
            </a:r>
            <a:endParaRPr lang="en-US" altLang="zh-CN" sz="2800" dirty="0">
              <a:latin typeface="宋体" pitchFamily="2" charset="-122"/>
            </a:endParaRPr>
          </a:p>
          <a:p>
            <a:pPr algn="just">
              <a:lnSpc>
                <a:spcPct val="90000"/>
              </a:lnSpc>
              <a:buClr>
                <a:schemeClr val="folHlink"/>
              </a:buClr>
              <a:buSzPct val="100000"/>
              <a:buFont typeface="Wingdings" pitchFamily="2" charset="2"/>
              <a:buChar char="§"/>
            </a:pPr>
            <a:r>
              <a:rPr lang="zh-CN" altLang="en-US" sz="2800" dirty="0">
                <a:latin typeface="黑体" pitchFamily="2" charset="-122"/>
              </a:rPr>
              <a:t>数据库物理设计</a:t>
            </a:r>
            <a:r>
              <a:rPr lang="zh-CN" altLang="en-US" sz="2800" dirty="0">
                <a:latin typeface="宋体" pitchFamily="2" charset="-122"/>
              </a:rPr>
              <a:t>指为</a:t>
            </a:r>
            <a:r>
              <a:rPr lang="zh-CN" altLang="en-US" sz="2800" dirty="0">
                <a:solidFill>
                  <a:srgbClr val="FF0000"/>
                </a:solidFill>
                <a:latin typeface="宋体" pitchFamily="2" charset="-122"/>
              </a:rPr>
              <a:t>逻辑数据模型</a:t>
            </a:r>
            <a:r>
              <a:rPr lang="zh-CN" altLang="en-US" sz="2800" dirty="0">
                <a:latin typeface="宋体" pitchFamily="2" charset="-122"/>
              </a:rPr>
              <a:t>选取一个最适合</a:t>
            </a:r>
            <a:r>
              <a:rPr lang="zh-CN" altLang="en-US" sz="2800" dirty="0">
                <a:solidFill>
                  <a:srgbClr val="FF0000"/>
                </a:solidFill>
                <a:latin typeface="宋体" pitchFamily="2" charset="-122"/>
              </a:rPr>
              <a:t>应用环境</a:t>
            </a:r>
            <a:r>
              <a:rPr lang="zh-CN" altLang="en-US" sz="2800" dirty="0">
                <a:latin typeface="宋体" pitchFamily="2" charset="-122"/>
              </a:rPr>
              <a:t>的物理结构的过程。</a:t>
            </a:r>
            <a:endParaRPr lang="en-US" altLang="zh-CN" sz="2800" dirty="0">
              <a:latin typeface="宋体" pitchFamily="2" charset="-122"/>
            </a:endParaRPr>
          </a:p>
          <a:p>
            <a:pPr algn="just">
              <a:lnSpc>
                <a:spcPct val="90000"/>
              </a:lnSpc>
              <a:buClr>
                <a:schemeClr val="folHlink"/>
              </a:buClr>
              <a:buSzPct val="100000"/>
              <a:buFont typeface="Wingdings" pitchFamily="2" charset="2"/>
              <a:buChar char="§"/>
            </a:pPr>
            <a:r>
              <a:rPr lang="zh-CN" altLang="en-US" sz="2800" dirty="0">
                <a:latin typeface="宋体" pitchFamily="2" charset="-122"/>
              </a:rPr>
              <a:t>依赖于所选用的</a:t>
            </a:r>
            <a:r>
              <a:rPr lang="en-US" altLang="zh-CN" sz="2800" dirty="0">
                <a:solidFill>
                  <a:srgbClr val="FF0000"/>
                </a:solidFill>
                <a:latin typeface="宋体" pitchFamily="2" charset="-122"/>
              </a:rPr>
              <a:t>DBMS</a:t>
            </a:r>
            <a:r>
              <a:rPr lang="zh-CN" altLang="en-US" sz="2800" dirty="0">
                <a:latin typeface="宋体" pitchFamily="2" charset="-122"/>
              </a:rPr>
              <a:t>和</a:t>
            </a:r>
            <a:r>
              <a:rPr lang="zh-CN" altLang="en-US" sz="2800" dirty="0">
                <a:solidFill>
                  <a:srgbClr val="FF0000"/>
                </a:solidFill>
                <a:latin typeface="宋体" pitchFamily="2" charset="-122"/>
              </a:rPr>
              <a:t>计算机硬件</a:t>
            </a:r>
            <a:r>
              <a:rPr lang="zh-CN" altLang="en-US" sz="2800" dirty="0">
                <a:latin typeface="宋体" pitchFamily="2" charset="-122"/>
              </a:rPr>
              <a:t>环境，要求设计人员充分了解</a:t>
            </a:r>
            <a:r>
              <a:rPr lang="en-US" altLang="zh-CN" sz="2800" dirty="0">
                <a:latin typeface="宋体" pitchFamily="2" charset="-122"/>
              </a:rPr>
              <a:t>DBMS</a:t>
            </a:r>
            <a:r>
              <a:rPr lang="zh-CN" altLang="en-US" sz="2800" dirty="0">
                <a:latin typeface="宋体" pitchFamily="2" charset="-122"/>
              </a:rPr>
              <a:t>的</a:t>
            </a:r>
            <a:r>
              <a:rPr lang="zh-CN" altLang="en-US" sz="2800" dirty="0">
                <a:solidFill>
                  <a:srgbClr val="FF0000"/>
                </a:solidFill>
                <a:latin typeface="宋体" pitchFamily="2" charset="-122"/>
              </a:rPr>
              <a:t>内部特征</a:t>
            </a:r>
            <a:r>
              <a:rPr lang="zh-CN" altLang="en-US" sz="2800" dirty="0">
                <a:latin typeface="宋体" pitchFamily="2" charset="-122"/>
              </a:rPr>
              <a:t>（尤其是存储结构和存取方法）和</a:t>
            </a:r>
            <a:r>
              <a:rPr lang="zh-CN" altLang="en-US" sz="2800" dirty="0">
                <a:solidFill>
                  <a:srgbClr val="FF0000"/>
                </a:solidFill>
                <a:latin typeface="宋体" pitchFamily="2" charset="-122"/>
              </a:rPr>
              <a:t>性能</a:t>
            </a:r>
            <a:r>
              <a:rPr lang="zh-CN" altLang="en-US" sz="2800" dirty="0">
                <a:latin typeface="宋体" pitchFamily="2" charset="-122"/>
              </a:rPr>
              <a:t>，充分了解</a:t>
            </a:r>
            <a:r>
              <a:rPr lang="zh-CN" altLang="en-US" sz="2800" dirty="0">
                <a:solidFill>
                  <a:srgbClr val="FF0000"/>
                </a:solidFill>
                <a:latin typeface="宋体" pitchFamily="2" charset="-122"/>
              </a:rPr>
              <a:t>应用环境</a:t>
            </a:r>
            <a:r>
              <a:rPr lang="zh-CN" altLang="en-US" sz="2800" dirty="0">
                <a:latin typeface="宋体" pitchFamily="2" charset="-122"/>
              </a:rPr>
              <a:t>的</a:t>
            </a:r>
            <a:r>
              <a:rPr lang="zh-CN" altLang="en-US" sz="2800" dirty="0">
                <a:solidFill>
                  <a:srgbClr val="FF0000"/>
                </a:solidFill>
                <a:latin typeface="宋体" pitchFamily="2" charset="-122"/>
              </a:rPr>
              <a:t>处理频率</a:t>
            </a:r>
            <a:r>
              <a:rPr lang="zh-CN" altLang="en-US" sz="2800" dirty="0">
                <a:latin typeface="宋体" pitchFamily="2" charset="-122"/>
              </a:rPr>
              <a:t>和</a:t>
            </a:r>
            <a:r>
              <a:rPr lang="zh-CN" altLang="en-US" sz="2800" dirty="0">
                <a:solidFill>
                  <a:srgbClr val="FF0000"/>
                </a:solidFill>
                <a:latin typeface="宋体" pitchFamily="2" charset="-122"/>
              </a:rPr>
              <a:t>响应时间</a:t>
            </a:r>
            <a:r>
              <a:rPr lang="zh-CN" altLang="en-US" sz="2800" dirty="0">
                <a:latin typeface="宋体" pitchFamily="2" charset="-122"/>
              </a:rPr>
              <a:t>要求，充分了解</a:t>
            </a:r>
            <a:r>
              <a:rPr lang="zh-CN" altLang="en-US" sz="2800" dirty="0">
                <a:solidFill>
                  <a:srgbClr val="FF0000"/>
                </a:solidFill>
                <a:latin typeface="宋体" pitchFamily="2" charset="-122"/>
              </a:rPr>
              <a:t>外存</a:t>
            </a:r>
            <a:r>
              <a:rPr lang="zh-CN" altLang="en-US" sz="2800" dirty="0">
                <a:latin typeface="宋体" pitchFamily="2" charset="-122"/>
              </a:rPr>
              <a:t>的特性。</a:t>
            </a:r>
            <a:endParaRPr lang="en-US" altLang="zh-CN" sz="2800" dirty="0">
              <a:latin typeface="宋体" pitchFamily="2" charset="-122"/>
            </a:endParaRPr>
          </a:p>
          <a:p>
            <a:pPr algn="just">
              <a:lnSpc>
                <a:spcPct val="90000"/>
              </a:lnSpc>
              <a:buClr>
                <a:schemeClr val="folHlink"/>
              </a:buClr>
              <a:buSzPct val="100000"/>
              <a:buFont typeface="Wingdings" pitchFamily="2" charset="2"/>
              <a:buChar char="§"/>
            </a:pPr>
            <a:r>
              <a:rPr lang="zh-CN" altLang="en-US" sz="2800" dirty="0">
                <a:latin typeface="宋体" pitchFamily="2" charset="-122"/>
              </a:rPr>
              <a:t>分两步：</a:t>
            </a:r>
            <a:r>
              <a:rPr lang="zh-CN" altLang="en-US" sz="2800" dirty="0">
                <a:solidFill>
                  <a:srgbClr val="FF0000"/>
                </a:solidFill>
                <a:latin typeface="宋体" pitchFamily="2" charset="-122"/>
              </a:rPr>
              <a:t>确定</a:t>
            </a:r>
            <a:r>
              <a:rPr lang="zh-CN" altLang="en-US" sz="2800" dirty="0">
                <a:latin typeface="宋体" pitchFamily="2" charset="-122"/>
              </a:rPr>
              <a:t>物理结构，</a:t>
            </a:r>
            <a:r>
              <a:rPr lang="zh-CN" altLang="en-US" sz="2800" dirty="0">
                <a:solidFill>
                  <a:srgbClr val="FF0000"/>
                </a:solidFill>
                <a:latin typeface="宋体" pitchFamily="2" charset="-122"/>
              </a:rPr>
              <a:t>评价</a:t>
            </a:r>
            <a:r>
              <a:rPr lang="zh-CN" altLang="en-US" sz="2800" dirty="0">
                <a:latin typeface="宋体" pitchFamily="2" charset="-122"/>
              </a:rPr>
              <a:t>物理结构。</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46</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57928765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标题 43009"/>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第四步：数据库物理设计</a:t>
            </a:r>
          </a:p>
        </p:txBody>
      </p:sp>
      <p:sp>
        <p:nvSpPr>
          <p:cNvPr id="43011" name="内容占位符 43010"/>
          <p:cNvSpPr>
            <a:spLocks noGrp="1"/>
          </p:cNvSpPr>
          <p:nvPr>
            <p:ph idx="1"/>
          </p:nvPr>
        </p:nvSpPr>
        <p:spPr>
          <a:xfrm>
            <a:off x="685800" y="1981200"/>
            <a:ext cx="7772400" cy="3733800"/>
          </a:xfrm>
          <a:prstGeom prst="rect">
            <a:avLst/>
          </a:prstGeom>
        </p:spPr>
        <p:txBody>
          <a:bodyPr>
            <a:prstTxWarp prst="textNoShape">
              <a:avLst/>
            </a:prstTxWarp>
            <a:noAutofit/>
          </a:bodyPr>
          <a:lstStyle/>
          <a:p>
            <a:pPr algn="just">
              <a:buNone/>
            </a:pPr>
            <a:endParaRPr lang="en-US" altLang="zh-CN" dirty="0">
              <a:latin typeface="宋体" pitchFamily="2" charset="-122"/>
            </a:endParaRPr>
          </a:p>
          <a:p>
            <a:pPr algn="just">
              <a:buClr>
                <a:schemeClr val="folHlink"/>
              </a:buClr>
              <a:buSzPct val="100000"/>
              <a:buFont typeface="Wingdings" pitchFamily="2" charset="2"/>
              <a:buChar char="§"/>
            </a:pPr>
            <a:r>
              <a:rPr lang="zh-CN" altLang="en-US" dirty="0" smtClean="0">
                <a:latin typeface="宋体" pitchFamily="2" charset="-122"/>
              </a:rPr>
              <a:t>（</a:t>
            </a:r>
            <a:r>
              <a:rPr lang="en-US" altLang="zh-CN" dirty="0" smtClean="0">
                <a:latin typeface="宋体" pitchFamily="2" charset="-122"/>
              </a:rPr>
              <a:t>1</a:t>
            </a:r>
            <a:r>
              <a:rPr lang="zh-CN" altLang="en-US" dirty="0" smtClean="0">
                <a:latin typeface="宋体" pitchFamily="2" charset="-122"/>
              </a:rPr>
              <a:t>）数据库</a:t>
            </a:r>
            <a:r>
              <a:rPr lang="zh-CN" altLang="en-US" dirty="0">
                <a:latin typeface="宋体" pitchFamily="2" charset="-122"/>
              </a:rPr>
              <a:t>物理</a:t>
            </a:r>
            <a:r>
              <a:rPr lang="zh-CN" altLang="en-US" dirty="0">
                <a:solidFill>
                  <a:srgbClr val="FF0000"/>
                </a:solidFill>
                <a:latin typeface="宋体" pitchFamily="2" charset="-122"/>
              </a:rPr>
              <a:t>设计的步骤</a:t>
            </a:r>
            <a:endParaRPr lang="en-US" altLang="zh-CN" dirty="0">
              <a:solidFill>
                <a:srgbClr val="FF0000"/>
              </a:solidFill>
              <a:latin typeface="宋体" pitchFamily="2" charset="-122"/>
            </a:endParaRPr>
          </a:p>
          <a:p>
            <a:pPr algn="just">
              <a:buClr>
                <a:schemeClr val="folHlink"/>
              </a:buClr>
              <a:buSzPct val="100000"/>
              <a:buFont typeface="Wingdings" pitchFamily="2" charset="2"/>
              <a:buChar char="§"/>
            </a:pPr>
            <a:r>
              <a:rPr lang="zh-CN" altLang="en-US" dirty="0" smtClean="0">
                <a:latin typeface="宋体" pitchFamily="2" charset="-122"/>
              </a:rPr>
              <a:t>（</a:t>
            </a:r>
            <a:r>
              <a:rPr lang="en-US" altLang="zh-CN" dirty="0" smtClean="0">
                <a:latin typeface="宋体" pitchFamily="2" charset="-122"/>
              </a:rPr>
              <a:t>2</a:t>
            </a:r>
            <a:r>
              <a:rPr lang="zh-CN" altLang="en-US" dirty="0" smtClean="0">
                <a:latin typeface="宋体" pitchFamily="2" charset="-122"/>
              </a:rPr>
              <a:t>）确定</a:t>
            </a:r>
            <a:r>
              <a:rPr lang="zh-CN" altLang="en-US" dirty="0">
                <a:latin typeface="宋体" pitchFamily="2" charset="-122"/>
              </a:rPr>
              <a:t>数据库的</a:t>
            </a:r>
            <a:r>
              <a:rPr lang="zh-CN" altLang="en-US" dirty="0">
                <a:solidFill>
                  <a:srgbClr val="FF0000"/>
                </a:solidFill>
                <a:latin typeface="宋体" pitchFamily="2" charset="-122"/>
              </a:rPr>
              <a:t>物理结构</a:t>
            </a:r>
            <a:endParaRPr lang="en-US" altLang="zh-CN" dirty="0">
              <a:solidFill>
                <a:srgbClr val="FF0000"/>
              </a:solidFill>
              <a:latin typeface="宋体" pitchFamily="2" charset="-122"/>
            </a:endParaRPr>
          </a:p>
          <a:p>
            <a:pPr algn="just">
              <a:buClr>
                <a:schemeClr val="folHlink"/>
              </a:buClr>
              <a:buSzPct val="100000"/>
              <a:buFont typeface="Wingdings" pitchFamily="2" charset="2"/>
              <a:buChar char="§"/>
            </a:pPr>
            <a:r>
              <a:rPr lang="zh-CN" altLang="en-US" dirty="0" smtClean="0">
                <a:latin typeface="宋体" pitchFamily="2" charset="-122"/>
              </a:rPr>
              <a:t>（</a:t>
            </a:r>
            <a:r>
              <a:rPr lang="en-US" altLang="zh-CN" dirty="0" smtClean="0">
                <a:latin typeface="宋体" pitchFamily="2" charset="-122"/>
              </a:rPr>
              <a:t>3</a:t>
            </a:r>
            <a:r>
              <a:rPr lang="zh-CN" altLang="en-US" dirty="0" smtClean="0">
                <a:latin typeface="宋体" pitchFamily="2" charset="-122"/>
              </a:rPr>
              <a:t>）对</a:t>
            </a:r>
            <a:r>
              <a:rPr lang="zh-CN" altLang="en-US" dirty="0">
                <a:latin typeface="宋体" pitchFamily="2" charset="-122"/>
              </a:rPr>
              <a:t>物理结构</a:t>
            </a:r>
            <a:r>
              <a:rPr lang="zh-CN" altLang="en-US" dirty="0">
                <a:solidFill>
                  <a:srgbClr val="FF0000"/>
                </a:solidFill>
                <a:latin typeface="宋体" pitchFamily="2" charset="-122"/>
              </a:rPr>
              <a:t>进行评价</a:t>
            </a:r>
            <a:r>
              <a:rPr lang="zh-CN" altLang="en-US" dirty="0">
                <a:latin typeface="宋体" pitchFamily="2" charset="-122"/>
              </a:rPr>
              <a:t>，评价的重点是</a:t>
            </a:r>
            <a:r>
              <a:rPr lang="zh-CN" altLang="en-US" dirty="0">
                <a:solidFill>
                  <a:srgbClr val="FF0000"/>
                </a:solidFill>
                <a:latin typeface="宋体" pitchFamily="2" charset="-122"/>
              </a:rPr>
              <a:t>时间</a:t>
            </a:r>
            <a:r>
              <a:rPr lang="zh-CN" altLang="en-US" dirty="0">
                <a:latin typeface="宋体" pitchFamily="2" charset="-122"/>
              </a:rPr>
              <a:t>和</a:t>
            </a:r>
            <a:r>
              <a:rPr lang="zh-CN" altLang="en-US" dirty="0">
                <a:solidFill>
                  <a:srgbClr val="FF0000"/>
                </a:solidFill>
                <a:latin typeface="宋体" pitchFamily="2" charset="-122"/>
              </a:rPr>
              <a:t>空间效率</a:t>
            </a:r>
            <a:r>
              <a:rPr lang="zh-CN" altLang="en-US" dirty="0">
                <a:latin typeface="宋体" pitchFamily="2" charset="-122"/>
              </a:rPr>
              <a:t>。</a:t>
            </a:r>
            <a:endParaRPr lang="en-US" altLang="zh-CN" dirty="0">
              <a:latin typeface="宋体" pitchFamily="2" charset="-122"/>
            </a:endParaRPr>
          </a:p>
          <a:p>
            <a:endParaRPr lang="zh-CN" altLang="en-US" sz="3600" dirty="0"/>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47</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47965739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44033"/>
          <p:cNvSpPr>
            <a:spLocks noGrp="1"/>
          </p:cNvSpPr>
          <p:nvPr>
            <p:ph type="title"/>
          </p:nvPr>
        </p:nvSpPr>
        <p:spPr>
          <a:xfrm>
            <a:off x="1066800" y="1143000"/>
            <a:ext cx="6705600" cy="609600"/>
          </a:xfrm>
          <a:prstGeom prst="rect">
            <a:avLst/>
          </a:prstGeom>
        </p:spPr>
        <p:txBody>
          <a:bodyPr>
            <a:prstTxWarp prst="textNoShape">
              <a:avLst/>
            </a:prstTxWarp>
            <a:noAutofit/>
          </a:bodyPr>
          <a:lstStyle/>
          <a:p>
            <a:r>
              <a:rPr lang="zh-CN" altLang="en-US" sz="3600" dirty="0" smtClean="0">
                <a:latin typeface="黑体" pitchFamily="2" charset="-122"/>
                <a:ea typeface="黑体" pitchFamily="2" charset="-122"/>
              </a:rPr>
              <a:t>（</a:t>
            </a:r>
            <a:r>
              <a:rPr lang="en-US" altLang="zh-CN" sz="3600" dirty="0" smtClean="0">
                <a:latin typeface="黑体" pitchFamily="2" charset="-122"/>
                <a:ea typeface="黑体" pitchFamily="2" charset="-122"/>
              </a:rPr>
              <a:t>1</a:t>
            </a:r>
            <a:r>
              <a:rPr lang="zh-CN" altLang="en-US" sz="3600" dirty="0" smtClean="0">
                <a:latin typeface="黑体" pitchFamily="2" charset="-122"/>
                <a:ea typeface="黑体" pitchFamily="2" charset="-122"/>
              </a:rPr>
              <a:t>）数据库</a:t>
            </a:r>
            <a:r>
              <a:rPr lang="zh-CN" altLang="en-US" sz="3600" dirty="0">
                <a:latin typeface="黑体" pitchFamily="2" charset="-122"/>
                <a:ea typeface="黑体" pitchFamily="2" charset="-122"/>
              </a:rPr>
              <a:t>物理设计步骤</a:t>
            </a:r>
          </a:p>
        </p:txBody>
      </p:sp>
      <p:sp>
        <p:nvSpPr>
          <p:cNvPr id="44035" name="矩形 44034"/>
          <p:cNvSpPr>
            <a:spLocks/>
          </p:cNvSpPr>
          <p:nvPr/>
        </p:nvSpPr>
        <p:spPr>
          <a:xfrm>
            <a:off x="2019300" y="1905000"/>
            <a:ext cx="5067300" cy="2697163"/>
          </a:xfrm>
          <a:prstGeom prst="rec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sp>
        <p:nvSpPr>
          <p:cNvPr id="44036" name="椭圆 44035"/>
          <p:cNvSpPr>
            <a:spLocks/>
          </p:cNvSpPr>
          <p:nvPr/>
        </p:nvSpPr>
        <p:spPr>
          <a:xfrm>
            <a:off x="2438400" y="2743200"/>
            <a:ext cx="1790700" cy="15240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latin typeface="Times New Roman" charset="0"/>
                <a:ea typeface="宋体" pitchFamily="2" charset="-122"/>
                <a:cs typeface="Tahoma" pitchFamily="2" charset="0"/>
              </a:rPr>
              <a:t>确定</a:t>
            </a:r>
            <a:r>
              <a:rPr lang="en-US" altLang="zh-CN" sz="2400" u="none" strike="noStrike" kern="1200" cap="none" spc="0" baseline="0">
                <a:latin typeface="Times New Roman" charset="0"/>
                <a:ea typeface="宋体" pitchFamily="2" charset="-122"/>
                <a:cs typeface="Tahoma" pitchFamily="2" charset="0"/>
              </a:rPr>
              <a:t>DB</a:t>
            </a:r>
            <a:r>
              <a:rPr lang="zh-CN" altLang="en-US" sz="2400" u="none" strike="noStrike" kern="1200" cap="none" spc="0" baseline="0">
                <a:latin typeface="Times New Roman" charset="0"/>
                <a:ea typeface="宋体" pitchFamily="2" charset="-122"/>
                <a:cs typeface="Tahoma" pitchFamily="2" charset="0"/>
              </a:rPr>
              <a:t>的物理结构</a:t>
            </a:r>
          </a:p>
        </p:txBody>
      </p:sp>
      <p:sp>
        <p:nvSpPr>
          <p:cNvPr id="44037" name="椭圆 44036"/>
          <p:cNvSpPr>
            <a:spLocks/>
          </p:cNvSpPr>
          <p:nvPr/>
        </p:nvSpPr>
        <p:spPr>
          <a:xfrm>
            <a:off x="4876800" y="2667000"/>
            <a:ext cx="1676400" cy="16383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latin typeface="Times New Roman" charset="0"/>
                <a:ea typeface="宋体" pitchFamily="2" charset="-122"/>
                <a:cs typeface="Tahoma" pitchFamily="2" charset="0"/>
              </a:rPr>
              <a:t>评价</a:t>
            </a:r>
            <a:r>
              <a:rPr lang="en-US" altLang="zh-CN" sz="2400" u="none" strike="noStrike" kern="1200" cap="none" spc="0" baseline="0">
                <a:latin typeface="Times New Roman" charset="0"/>
                <a:ea typeface="宋体" pitchFamily="2" charset="-122"/>
                <a:cs typeface="Tahoma" pitchFamily="2" charset="0"/>
              </a:rPr>
              <a:t>DB</a:t>
            </a:r>
            <a:r>
              <a:rPr lang="zh-CN" altLang="en-US" sz="2400" u="none" strike="noStrike" kern="1200" cap="none" spc="0" baseline="0">
                <a:latin typeface="Times New Roman" charset="0"/>
                <a:ea typeface="宋体" pitchFamily="2" charset="-122"/>
                <a:cs typeface="Tahoma" pitchFamily="2" charset="0"/>
              </a:rPr>
              <a:t>的物理结构</a:t>
            </a:r>
          </a:p>
        </p:txBody>
      </p:sp>
      <p:sp>
        <p:nvSpPr>
          <p:cNvPr id="44038" name="八边形 44037"/>
          <p:cNvSpPr>
            <a:spLocks/>
          </p:cNvSpPr>
          <p:nvPr/>
        </p:nvSpPr>
        <p:spPr>
          <a:xfrm>
            <a:off x="5729288" y="4953000"/>
            <a:ext cx="1090610" cy="1096963"/>
          </a:xfrm>
          <a:prstGeom prst="octagon">
            <a:avLst>
              <a:gd name="adj" fmla="val 29287"/>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latin typeface="Times New Roman" charset="0"/>
                <a:ea typeface="宋体" pitchFamily="2" charset="-122"/>
                <a:cs typeface="Tahoma" pitchFamily="2" charset="0"/>
              </a:rPr>
              <a:t>物理</a:t>
            </a:r>
            <a:endParaRPr lang="en-US" altLang="zh-CN" sz="2400" u="none" strike="noStrike" kern="1200" cap="none" spc="0" baseline="0">
              <a:latin typeface="Times New Roman" charset="0"/>
              <a:ea typeface="宋体" pitchFamily="2" charset="-122"/>
              <a:cs typeface="Tahoma" pitchFamily="2" charset="0"/>
            </a:endParaRPr>
          </a:p>
          <a:p>
            <a:pPr marL="0" indent="0" algn="just" eaLnBrk="0" latinLnBrk="0" hangingPunct="0">
              <a:lnSpc>
                <a:spcPct val="100000"/>
              </a:lnSpc>
              <a:spcBef>
                <a:spcPts val="0"/>
              </a:spcBef>
              <a:spcAft>
                <a:spcPts val="0"/>
              </a:spcAft>
              <a:buNone/>
            </a:pPr>
            <a:r>
              <a:rPr lang="zh-CN" altLang="en-US" sz="2400" u="none" strike="noStrike" kern="1200" cap="none" spc="0" baseline="0">
                <a:latin typeface="Times New Roman" charset="0"/>
                <a:ea typeface="宋体" pitchFamily="2" charset="-122"/>
                <a:cs typeface="Tahoma" pitchFamily="2" charset="0"/>
              </a:rPr>
              <a:t>模型</a:t>
            </a:r>
          </a:p>
        </p:txBody>
      </p:sp>
      <p:sp>
        <p:nvSpPr>
          <p:cNvPr id="44039" name="八边形 44038"/>
          <p:cNvSpPr>
            <a:spLocks/>
          </p:cNvSpPr>
          <p:nvPr/>
        </p:nvSpPr>
        <p:spPr>
          <a:xfrm>
            <a:off x="2033588" y="4724400"/>
            <a:ext cx="1090611" cy="1189036"/>
          </a:xfrm>
          <a:prstGeom prst="octagon">
            <a:avLst>
              <a:gd name="adj" fmla="val 29287"/>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latin typeface="Times New Roman" charset="0"/>
                <a:ea typeface="宋体" pitchFamily="2" charset="-122"/>
                <a:cs typeface="Tahoma" pitchFamily="2" charset="0"/>
              </a:rPr>
              <a:t>逻辑</a:t>
            </a:r>
            <a:endParaRPr lang="en-US" altLang="zh-CN" sz="2400" u="none" strike="noStrike" kern="1200" cap="none" spc="0" baseline="0">
              <a:latin typeface="Times New Roman" charset="0"/>
              <a:ea typeface="宋体" pitchFamily="2" charset="-122"/>
              <a:cs typeface="Tahoma" pitchFamily="2" charset="0"/>
            </a:endParaRPr>
          </a:p>
          <a:p>
            <a:pPr marL="0" indent="0" algn="just" eaLnBrk="0" latinLnBrk="0" hangingPunct="0">
              <a:lnSpc>
                <a:spcPct val="100000"/>
              </a:lnSpc>
              <a:spcBef>
                <a:spcPts val="0"/>
              </a:spcBef>
              <a:spcAft>
                <a:spcPts val="0"/>
              </a:spcAft>
              <a:buNone/>
            </a:pPr>
            <a:r>
              <a:rPr lang="zh-CN" altLang="en-US" sz="2400" u="none" strike="noStrike" kern="1200" cap="none" spc="0" baseline="0">
                <a:latin typeface="Times New Roman" charset="0"/>
                <a:ea typeface="宋体" pitchFamily="2" charset="-122"/>
                <a:cs typeface="Tahoma" pitchFamily="2" charset="0"/>
              </a:rPr>
              <a:t>模型</a:t>
            </a:r>
          </a:p>
        </p:txBody>
      </p:sp>
      <p:sp>
        <p:nvSpPr>
          <p:cNvPr id="44040" name="直接连接符 44039"/>
          <p:cNvSpPr>
            <a:spLocks/>
          </p:cNvSpPr>
          <p:nvPr/>
        </p:nvSpPr>
        <p:spPr>
          <a:xfrm>
            <a:off x="1181100" y="3352800"/>
            <a:ext cx="1181100" cy="0"/>
          </a:xfrm>
          <a:prstGeom prst="line">
            <a:avLst/>
          </a:prstGeom>
          <a:ln w="9525" cap="flat" cmpd="sng">
            <a:solidFill>
              <a:srgbClr val="000000"/>
            </a:solidFill>
            <a:prstDash val="solid"/>
            <a:miter/>
            <a:headEnd type="none" w="med" len="med"/>
            <a:tailEnd type="triangle" w="med" len="med"/>
          </a:ln>
        </p:spPr>
      </p:sp>
      <p:sp>
        <p:nvSpPr>
          <p:cNvPr id="44041" name="直接连接符 44040"/>
          <p:cNvSpPr>
            <a:spLocks/>
          </p:cNvSpPr>
          <p:nvPr/>
        </p:nvSpPr>
        <p:spPr>
          <a:xfrm flipV="1">
            <a:off x="6629400" y="3352800"/>
            <a:ext cx="1371600" cy="0"/>
          </a:xfrm>
          <a:prstGeom prst="line">
            <a:avLst/>
          </a:prstGeom>
          <a:ln w="9525" cap="flat" cmpd="sng">
            <a:solidFill>
              <a:srgbClr val="000000"/>
            </a:solidFill>
            <a:prstDash val="solid"/>
            <a:miter/>
            <a:headEnd type="none" w="med" len="med"/>
            <a:tailEnd type="triangle" w="med" len="med"/>
          </a:ln>
        </p:spPr>
      </p:sp>
      <p:sp>
        <p:nvSpPr>
          <p:cNvPr id="44042" name="矩形 44041"/>
          <p:cNvSpPr>
            <a:spLocks/>
          </p:cNvSpPr>
          <p:nvPr/>
        </p:nvSpPr>
        <p:spPr>
          <a:xfrm>
            <a:off x="7391400" y="3505200"/>
            <a:ext cx="914400" cy="1219200"/>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latin typeface="Times New Roman" charset="0"/>
                <a:ea typeface="宋体" pitchFamily="2" charset="-122"/>
                <a:cs typeface="Tahoma" pitchFamily="2" charset="0"/>
              </a:rPr>
              <a:t>数据库实施</a:t>
            </a:r>
          </a:p>
        </p:txBody>
      </p:sp>
      <p:sp>
        <p:nvSpPr>
          <p:cNvPr id="44043" name="矩形 44042"/>
          <p:cNvSpPr>
            <a:spLocks/>
          </p:cNvSpPr>
          <p:nvPr/>
        </p:nvSpPr>
        <p:spPr>
          <a:xfrm>
            <a:off x="457200" y="3429000"/>
            <a:ext cx="1181100" cy="914400"/>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latin typeface="Times New Roman" charset="0"/>
                <a:ea typeface="宋体" pitchFamily="2" charset="-122"/>
                <a:cs typeface="Tahoma" pitchFamily="2" charset="0"/>
              </a:rPr>
              <a:t>逻辑结</a:t>
            </a:r>
            <a:endParaRPr lang="en-US" altLang="zh-CN" sz="2400" u="none" strike="noStrike" kern="1200" cap="none" spc="0" baseline="0">
              <a:latin typeface="Times New Roman" charset="0"/>
              <a:ea typeface="宋体" pitchFamily="2" charset="-122"/>
              <a:cs typeface="Tahoma" pitchFamily="2" charset="0"/>
            </a:endParaRPr>
          </a:p>
          <a:p>
            <a:pPr marL="0" indent="0" algn="just" eaLnBrk="0" latinLnBrk="0" hangingPunct="0">
              <a:lnSpc>
                <a:spcPct val="100000"/>
              </a:lnSpc>
              <a:spcBef>
                <a:spcPts val="0"/>
              </a:spcBef>
              <a:spcAft>
                <a:spcPts val="0"/>
              </a:spcAft>
              <a:buNone/>
            </a:pPr>
            <a:r>
              <a:rPr lang="zh-CN" altLang="en-US" sz="2400" u="none" strike="noStrike" kern="1200" cap="none" spc="0" baseline="0">
                <a:latin typeface="Times New Roman" charset="0"/>
                <a:ea typeface="宋体" pitchFamily="2" charset="-122"/>
                <a:cs typeface="Tahoma" pitchFamily="2" charset="0"/>
              </a:rPr>
              <a:t>构设计</a:t>
            </a:r>
          </a:p>
        </p:txBody>
      </p:sp>
      <p:sp>
        <p:nvSpPr>
          <p:cNvPr id="44044" name="直接连接符 44043"/>
          <p:cNvSpPr>
            <a:spLocks/>
          </p:cNvSpPr>
          <p:nvPr/>
        </p:nvSpPr>
        <p:spPr>
          <a:xfrm>
            <a:off x="4267200" y="3429000"/>
            <a:ext cx="533400" cy="0"/>
          </a:xfrm>
          <a:prstGeom prst="line">
            <a:avLst/>
          </a:prstGeom>
          <a:ln w="9525" cap="flat" cmpd="sng">
            <a:solidFill>
              <a:srgbClr val="000000"/>
            </a:solidFill>
            <a:prstDash val="solid"/>
            <a:miter/>
            <a:headEnd type="none" w="med" len="med"/>
            <a:tailEnd type="triangle" w="med" len="med"/>
          </a:ln>
        </p:spPr>
      </p:sp>
      <p:sp>
        <p:nvSpPr>
          <p:cNvPr id="44045" name="矩形 44044"/>
          <p:cNvSpPr>
            <a:spLocks/>
          </p:cNvSpPr>
          <p:nvPr/>
        </p:nvSpPr>
        <p:spPr>
          <a:xfrm>
            <a:off x="2057400" y="1905000"/>
            <a:ext cx="2438400" cy="457200"/>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400" u="none" strike="noStrike" kern="1200" cap="none" spc="0" baseline="0">
                <a:solidFill>
                  <a:srgbClr val="000000"/>
                </a:solidFill>
                <a:latin typeface="仿宋_GB2312" pitchFamily="1" charset="-122"/>
                <a:ea typeface="宋体" pitchFamily="2" charset="-122"/>
                <a:cs typeface="Tahoma" pitchFamily="2" charset="0"/>
              </a:rPr>
              <a:t>数据库物理设计</a:t>
            </a:r>
            <a:endParaRPr lang="zh-CN" altLang="en-US" sz="2400" u="none" strike="noStrike" kern="1200" cap="none" spc="0" baseline="0">
              <a:solidFill>
                <a:srgbClr val="000000"/>
              </a:solidFill>
              <a:latin typeface="Times New Roman" charset="0"/>
              <a:ea typeface="宋体" pitchFamily="2" charset="-122"/>
              <a:cs typeface="Tahoma" pitchFamily="2" charset="0"/>
            </a:endParaRPr>
          </a:p>
        </p:txBody>
      </p:sp>
      <p:sp>
        <p:nvSpPr>
          <p:cNvPr id="44046" name="直接连接符 44045"/>
          <p:cNvSpPr>
            <a:spLocks/>
          </p:cNvSpPr>
          <p:nvPr/>
        </p:nvSpPr>
        <p:spPr>
          <a:xfrm>
            <a:off x="7239000" y="2819400"/>
            <a:ext cx="0" cy="1219200"/>
          </a:xfrm>
          <a:prstGeom prst="line">
            <a:avLst/>
          </a:prstGeom>
          <a:ln w="9525" cap="flat" cmpd="sng">
            <a:solidFill>
              <a:srgbClr val="000000"/>
            </a:solidFill>
            <a:prstDash val="solid"/>
            <a:miter/>
            <a:headEnd type="none" w="med" len="med"/>
            <a:tailEnd type="none" w="med" len="med"/>
          </a:ln>
        </p:spPr>
      </p:sp>
      <p:sp>
        <p:nvSpPr>
          <p:cNvPr id="44047" name="直接连接符 44046"/>
          <p:cNvSpPr>
            <a:spLocks/>
          </p:cNvSpPr>
          <p:nvPr/>
        </p:nvSpPr>
        <p:spPr>
          <a:xfrm>
            <a:off x="1790700" y="2895600"/>
            <a:ext cx="0" cy="990600"/>
          </a:xfrm>
          <a:prstGeom prst="line">
            <a:avLst/>
          </a:prstGeom>
          <a:ln w="9525" cap="flat" cmpd="sng">
            <a:solidFill>
              <a:srgbClr val="000000"/>
            </a:solidFill>
            <a:prstDash val="solid"/>
            <a:miter/>
            <a:headEnd type="none" w="med" len="med"/>
            <a:tailEnd type="none" w="med" len="med"/>
          </a:ln>
        </p:spPr>
      </p:sp>
      <p:sp>
        <p:nvSpPr>
          <p:cNvPr id="44048" name="未知"/>
          <p:cNvSpPr>
            <a:spLocks/>
          </p:cNvSpPr>
          <p:nvPr/>
        </p:nvSpPr>
        <p:spPr>
          <a:xfrm>
            <a:off x="4000500" y="2743200"/>
            <a:ext cx="1143000" cy="152400"/>
          </a:xfrm>
          <a:custGeom>
            <a:avLst/>
            <a:gdLst>
              <a:gd name="T1" fmla="*/ 0 w 21600"/>
              <a:gd name="T2" fmla="*/ 0 h 21600"/>
              <a:gd name="T3" fmla="*/ 21600 w 21600"/>
              <a:gd name="T4" fmla="*/ 21600 h 21600"/>
            </a:gdLst>
            <a:ahLst/>
            <a:cxnLst/>
            <a:rect l="T1" t="T2" r="T3" b="T4"/>
            <a:pathLst>
              <a:path w="21600" h="21600">
                <a:moveTo>
                  <a:pt x="21600" y="14778"/>
                </a:moveTo>
                <a:cubicBezTo>
                  <a:pt x="19080" y="7388"/>
                  <a:pt x="16560" y="0"/>
                  <a:pt x="12960" y="1136"/>
                </a:cubicBezTo>
                <a:cubicBezTo>
                  <a:pt x="9360" y="2272"/>
                  <a:pt x="2160" y="18188"/>
                  <a:pt x="0" y="21600"/>
                </a:cubicBezTo>
              </a:path>
            </a:pathLst>
          </a:custGeom>
          <a:noFill/>
          <a:ln w="9525" cap="flat" cmpd="sng">
            <a:solidFill>
              <a:srgbClr val="000000"/>
            </a:solidFill>
            <a:prstDash val="sysDot"/>
            <a:miter/>
            <a:headEnd type="none" w="med" len="med"/>
            <a:tailEnd type="triangle" w="med" len="lg"/>
          </a:ln>
        </p:spPr>
      </p:sp>
      <p:sp>
        <p:nvSpPr>
          <p:cNvPr id="44049" name="未知"/>
          <p:cNvSpPr>
            <a:spLocks/>
          </p:cNvSpPr>
          <p:nvPr/>
        </p:nvSpPr>
        <p:spPr>
          <a:xfrm>
            <a:off x="1638300" y="2133600"/>
            <a:ext cx="4076700" cy="1143000"/>
          </a:xfrm>
          <a:custGeom>
            <a:avLst/>
            <a:gdLst>
              <a:gd name="T1" fmla="*/ 0 w 21600"/>
              <a:gd name="T2" fmla="*/ 0 h 21600"/>
              <a:gd name="T3" fmla="*/ 21600 w 21600"/>
              <a:gd name="T4" fmla="*/ 21600 h 21600"/>
            </a:gdLst>
            <a:ahLst/>
            <a:cxnLst/>
            <a:rect l="T1" t="T2" r="T3" b="T4"/>
            <a:pathLst>
              <a:path w="21600" h="21600">
                <a:moveTo>
                  <a:pt x="21600" y="7811"/>
                </a:moveTo>
                <a:cubicBezTo>
                  <a:pt x="20700" y="3904"/>
                  <a:pt x="19800" y="0"/>
                  <a:pt x="16200" y="2296"/>
                </a:cubicBezTo>
                <a:cubicBezTo>
                  <a:pt x="12600" y="4595"/>
                  <a:pt x="2700" y="18381"/>
                  <a:pt x="0" y="21600"/>
                </a:cubicBezTo>
              </a:path>
            </a:pathLst>
          </a:custGeom>
          <a:noFill/>
          <a:ln w="9525" cap="flat" cmpd="sng">
            <a:solidFill>
              <a:srgbClr val="000000"/>
            </a:solidFill>
            <a:prstDash val="sysDot"/>
            <a:miter/>
            <a:headEnd type="none" w="med" len="med"/>
            <a:tailEnd type="triangle" w="med" len="lg"/>
          </a:ln>
        </p:spPr>
      </p:sp>
      <p:sp>
        <p:nvSpPr>
          <p:cNvPr id="44050" name="直接连接符 44049"/>
          <p:cNvSpPr>
            <a:spLocks/>
          </p:cNvSpPr>
          <p:nvPr/>
        </p:nvSpPr>
        <p:spPr>
          <a:xfrm>
            <a:off x="1600200" y="4267200"/>
            <a:ext cx="533400" cy="685800"/>
          </a:xfrm>
          <a:prstGeom prst="line">
            <a:avLst/>
          </a:prstGeom>
          <a:ln w="38100" cap="flat" cmpd="sng">
            <a:solidFill>
              <a:srgbClr val="000000"/>
            </a:solidFill>
            <a:prstDash val="solid"/>
            <a:miter/>
            <a:headEnd type="none" w="med" len="med"/>
            <a:tailEnd type="triangle" w="med" len="med"/>
          </a:ln>
        </p:spPr>
      </p:sp>
      <p:sp>
        <p:nvSpPr>
          <p:cNvPr id="44051" name="直接连接符 44050"/>
          <p:cNvSpPr>
            <a:spLocks/>
          </p:cNvSpPr>
          <p:nvPr/>
        </p:nvSpPr>
        <p:spPr>
          <a:xfrm flipV="1">
            <a:off x="3048000" y="4267200"/>
            <a:ext cx="457200" cy="685800"/>
          </a:xfrm>
          <a:prstGeom prst="line">
            <a:avLst/>
          </a:prstGeom>
          <a:ln w="38100" cap="flat" cmpd="sng">
            <a:solidFill>
              <a:srgbClr val="000000"/>
            </a:solidFill>
            <a:prstDash val="solid"/>
            <a:miter/>
            <a:headEnd type="none" w="med" len="med"/>
            <a:tailEnd type="triangle" w="med" len="med"/>
          </a:ln>
        </p:spPr>
      </p:sp>
      <p:sp>
        <p:nvSpPr>
          <p:cNvPr id="44052" name="直接连接符 44051"/>
          <p:cNvSpPr>
            <a:spLocks/>
          </p:cNvSpPr>
          <p:nvPr/>
        </p:nvSpPr>
        <p:spPr>
          <a:xfrm>
            <a:off x="5829300" y="4267200"/>
            <a:ext cx="533400" cy="685800"/>
          </a:xfrm>
          <a:prstGeom prst="line">
            <a:avLst/>
          </a:prstGeom>
          <a:ln w="38100" cap="flat" cmpd="sng">
            <a:solidFill>
              <a:srgbClr val="000000"/>
            </a:solidFill>
            <a:prstDash val="solid"/>
            <a:miter/>
            <a:headEnd type="none" w="med" len="med"/>
            <a:tailEnd type="triangle" w="med" len="med"/>
          </a:ln>
        </p:spPr>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48</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51689697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标题 45057"/>
          <p:cNvSpPr>
            <a:spLocks noGrp="1"/>
          </p:cNvSpPr>
          <p:nvPr>
            <p:ph type="title"/>
          </p:nvPr>
        </p:nvSpPr>
        <p:spPr>
          <a:xfrm>
            <a:off x="914400" y="914400"/>
            <a:ext cx="7620000" cy="762000"/>
          </a:xfrm>
          <a:prstGeom prst="rect">
            <a:avLst/>
          </a:prstGeom>
        </p:spPr>
        <p:txBody>
          <a:bodyPr>
            <a:prstTxWarp prst="textNoShape">
              <a:avLst/>
            </a:prstTxWarp>
            <a:noAutofit/>
          </a:bodyPr>
          <a:lstStyle/>
          <a:p>
            <a:r>
              <a:rPr lang="zh-CN" altLang="en-US" sz="3600" dirty="0" smtClean="0">
                <a:latin typeface="黑体" pitchFamily="2" charset="-122"/>
                <a:ea typeface="黑体" pitchFamily="2" charset="-122"/>
              </a:rPr>
              <a:t>（</a:t>
            </a:r>
            <a:r>
              <a:rPr lang="en-US" altLang="zh-CN" sz="3600" dirty="0" smtClean="0">
                <a:latin typeface="黑体" pitchFamily="2" charset="-122"/>
                <a:ea typeface="黑体" pitchFamily="2" charset="-122"/>
              </a:rPr>
              <a:t>2</a:t>
            </a:r>
            <a:r>
              <a:rPr lang="zh-CN" altLang="en-US" sz="3600" dirty="0" smtClean="0">
                <a:latin typeface="黑体" pitchFamily="2" charset="-122"/>
                <a:ea typeface="黑体" pitchFamily="2" charset="-122"/>
              </a:rPr>
              <a:t>）确定</a:t>
            </a:r>
            <a:r>
              <a:rPr lang="zh-CN" altLang="en-US" sz="3600" dirty="0">
                <a:latin typeface="黑体" pitchFamily="2" charset="-122"/>
                <a:ea typeface="黑体" pitchFamily="2" charset="-122"/>
              </a:rPr>
              <a:t>数据库的物理结构</a:t>
            </a:r>
          </a:p>
        </p:txBody>
      </p:sp>
      <p:sp>
        <p:nvSpPr>
          <p:cNvPr id="45059" name="内容占位符 45058"/>
          <p:cNvSpPr>
            <a:spLocks noGrp="1"/>
          </p:cNvSpPr>
          <p:nvPr>
            <p:ph idx="1"/>
          </p:nvPr>
        </p:nvSpPr>
        <p:spPr>
          <a:xfrm>
            <a:off x="685800" y="1828800"/>
            <a:ext cx="7924800" cy="41910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sz="2800" dirty="0">
                <a:latin typeface="宋体" pitchFamily="2" charset="-122"/>
              </a:rPr>
              <a:t>包括四个方面：</a:t>
            </a:r>
            <a:endParaRPr lang="en-US" altLang="zh-CN" sz="2800" dirty="0">
              <a:latin typeface="宋体" pitchFamily="2" charset="-122"/>
            </a:endParaRPr>
          </a:p>
          <a:p>
            <a:pPr algn="just">
              <a:buClr>
                <a:schemeClr val="folHlink"/>
              </a:buClr>
              <a:buSzPct val="100000"/>
              <a:buFont typeface="Wingdings" pitchFamily="2" charset="2"/>
              <a:buChar char="§"/>
            </a:pPr>
            <a:r>
              <a:rPr lang="en-US" altLang="zh-CN" sz="2800" dirty="0">
                <a:latin typeface="宋体" pitchFamily="2" charset="-122"/>
              </a:rPr>
              <a:t>1.</a:t>
            </a:r>
            <a:r>
              <a:rPr lang="zh-CN" altLang="en-US" sz="2800" dirty="0">
                <a:latin typeface="宋体" pitchFamily="2" charset="-122"/>
              </a:rPr>
              <a:t>确定数据的存储结构。要求综合考虑</a:t>
            </a:r>
            <a:r>
              <a:rPr lang="zh-CN" altLang="en-US" sz="2800" dirty="0">
                <a:solidFill>
                  <a:srgbClr val="FF0000"/>
                </a:solidFill>
                <a:latin typeface="宋体" pitchFamily="2" charset="-122"/>
              </a:rPr>
              <a:t>存取时间</a:t>
            </a:r>
            <a:r>
              <a:rPr lang="zh-CN" altLang="en-US" sz="2800" dirty="0">
                <a:latin typeface="宋体" pitchFamily="2" charset="-122"/>
              </a:rPr>
              <a:t>、</a:t>
            </a:r>
            <a:r>
              <a:rPr lang="zh-CN" altLang="en-US" sz="2800" dirty="0">
                <a:solidFill>
                  <a:srgbClr val="FF0000"/>
                </a:solidFill>
                <a:latin typeface="宋体" pitchFamily="2" charset="-122"/>
              </a:rPr>
              <a:t>存储空间利用率</a:t>
            </a:r>
            <a:r>
              <a:rPr lang="zh-CN" altLang="en-US" sz="2800" dirty="0">
                <a:latin typeface="宋体" pitchFamily="2" charset="-122"/>
              </a:rPr>
              <a:t>和</a:t>
            </a:r>
            <a:r>
              <a:rPr lang="zh-CN" altLang="en-US" sz="2800" dirty="0">
                <a:solidFill>
                  <a:srgbClr val="FF0000"/>
                </a:solidFill>
                <a:latin typeface="宋体" pitchFamily="2" charset="-122"/>
              </a:rPr>
              <a:t>维护代价</a:t>
            </a:r>
            <a:r>
              <a:rPr lang="zh-CN" altLang="en-US" sz="2800" dirty="0">
                <a:latin typeface="宋体" pitchFamily="2" charset="-122"/>
              </a:rPr>
              <a:t>三方面因素。</a:t>
            </a:r>
            <a:endParaRPr lang="en-US" altLang="zh-CN" sz="2800" dirty="0">
              <a:latin typeface="宋体" pitchFamily="2" charset="-122"/>
            </a:endParaRPr>
          </a:p>
          <a:p>
            <a:pPr algn="just">
              <a:buClr>
                <a:schemeClr val="folHlink"/>
              </a:buClr>
              <a:buSzPct val="100000"/>
              <a:buFont typeface="Wingdings" pitchFamily="2" charset="2"/>
              <a:buChar char="§"/>
            </a:pPr>
            <a:r>
              <a:rPr lang="en-US" altLang="zh-CN" sz="2800" dirty="0">
                <a:latin typeface="宋体" pitchFamily="2" charset="-122"/>
              </a:rPr>
              <a:t>2.</a:t>
            </a:r>
            <a:r>
              <a:rPr lang="zh-CN" altLang="en-US" sz="2800" dirty="0">
                <a:latin typeface="宋体" pitchFamily="2" charset="-122"/>
              </a:rPr>
              <a:t>设计数据</a:t>
            </a:r>
            <a:r>
              <a:rPr lang="zh-CN" altLang="en-US" sz="2800" dirty="0">
                <a:solidFill>
                  <a:srgbClr val="FF0000"/>
                </a:solidFill>
                <a:latin typeface="宋体" pitchFamily="2" charset="-122"/>
              </a:rPr>
              <a:t>存取路径</a:t>
            </a:r>
            <a:r>
              <a:rPr lang="zh-CN" altLang="en-US" sz="2800" dirty="0">
                <a:latin typeface="宋体" pitchFamily="2" charset="-122"/>
              </a:rPr>
              <a:t>。</a:t>
            </a:r>
            <a:endParaRPr lang="en-US" altLang="zh-CN" sz="2800" dirty="0">
              <a:latin typeface="宋体" pitchFamily="2" charset="-122"/>
            </a:endParaRPr>
          </a:p>
          <a:p>
            <a:pPr algn="just">
              <a:buClr>
                <a:schemeClr val="folHlink"/>
              </a:buClr>
              <a:buSzPct val="100000"/>
              <a:buFont typeface="Wingdings" pitchFamily="2" charset="2"/>
              <a:buChar char="§"/>
            </a:pPr>
            <a:r>
              <a:rPr lang="en-US" altLang="zh-CN" sz="2800" dirty="0">
                <a:latin typeface="宋体" pitchFamily="2" charset="-122"/>
              </a:rPr>
              <a:t>3.</a:t>
            </a:r>
            <a:r>
              <a:rPr lang="zh-CN" altLang="en-US" sz="2800" dirty="0">
                <a:latin typeface="宋体" pitchFamily="2" charset="-122"/>
              </a:rPr>
              <a:t>确定数据的</a:t>
            </a:r>
            <a:r>
              <a:rPr lang="zh-CN" altLang="en-US" sz="2800" dirty="0">
                <a:solidFill>
                  <a:srgbClr val="FF0000"/>
                </a:solidFill>
                <a:latin typeface="宋体" pitchFamily="2" charset="-122"/>
              </a:rPr>
              <a:t>存放位置</a:t>
            </a:r>
            <a:r>
              <a:rPr lang="zh-CN" altLang="en-US" sz="2800" dirty="0">
                <a:latin typeface="宋体" pitchFamily="2" charset="-122"/>
              </a:rPr>
              <a:t>。</a:t>
            </a:r>
            <a:endParaRPr lang="en-US" altLang="zh-CN" sz="2800" dirty="0">
              <a:latin typeface="宋体" pitchFamily="2" charset="-122"/>
            </a:endParaRPr>
          </a:p>
          <a:p>
            <a:pPr algn="just">
              <a:buClr>
                <a:schemeClr val="folHlink"/>
              </a:buClr>
              <a:buSzPct val="100000"/>
              <a:buFont typeface="Wingdings" pitchFamily="2" charset="2"/>
              <a:buChar char="§"/>
            </a:pPr>
            <a:r>
              <a:rPr lang="en-US" altLang="zh-CN" sz="2800" dirty="0">
                <a:latin typeface="宋体" pitchFamily="2" charset="-122"/>
              </a:rPr>
              <a:t>4.</a:t>
            </a:r>
            <a:r>
              <a:rPr lang="zh-CN" altLang="en-US" sz="2800" dirty="0">
                <a:latin typeface="宋体" pitchFamily="2" charset="-122"/>
              </a:rPr>
              <a:t>确定</a:t>
            </a:r>
            <a:r>
              <a:rPr lang="zh-CN" altLang="en-US" sz="2800" dirty="0">
                <a:solidFill>
                  <a:srgbClr val="FF0000"/>
                </a:solidFill>
                <a:latin typeface="宋体" pitchFamily="2" charset="-122"/>
              </a:rPr>
              <a:t>系统配置</a:t>
            </a:r>
            <a:r>
              <a:rPr lang="zh-CN" altLang="en-US" sz="2800" dirty="0">
                <a:latin typeface="宋体" pitchFamily="2" charset="-122"/>
              </a:rPr>
              <a:t>。如设置用户数、可同时打开的数据对象数、缓冲区长度和数量、时间片大小、锁的数目等，使系统整体最优。</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49</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50993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标题 9217"/>
          <p:cNvSpPr>
            <a:spLocks noGrp="1"/>
          </p:cNvSpPr>
          <p:nvPr>
            <p:ph type="title"/>
          </p:nvPr>
        </p:nvSpPr>
        <p:spPr>
          <a:xfrm>
            <a:off x="1150938" y="990600"/>
            <a:ext cx="7764462" cy="769938"/>
          </a:xfrm>
          <a:prstGeom prst="rect">
            <a:avLst/>
          </a:prstGeom>
        </p:spPr>
        <p:txBody>
          <a:bodyPr>
            <a:prstTxWarp prst="textNoShape">
              <a:avLst/>
            </a:prstTxWarp>
            <a:noAutofit/>
          </a:bodyPr>
          <a:lstStyle/>
          <a:p>
            <a:r>
              <a:rPr lang="zh-CN" altLang="en-US">
                <a:latin typeface="黑体" pitchFamily="2" charset="-122"/>
                <a:ea typeface="黑体" pitchFamily="2" charset="-122"/>
              </a:rPr>
              <a:t>数据库设计六个步骤</a:t>
            </a:r>
          </a:p>
        </p:txBody>
      </p:sp>
      <p:sp>
        <p:nvSpPr>
          <p:cNvPr id="9219" name="内容占位符 9218"/>
          <p:cNvSpPr>
            <a:spLocks noGrp="1"/>
          </p:cNvSpPr>
          <p:nvPr>
            <p:ph idx="1"/>
          </p:nvPr>
        </p:nvSpPr>
        <p:spPr>
          <a:xfrm>
            <a:off x="762000" y="1853020"/>
            <a:ext cx="7543800" cy="38862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en-US" altLang="zh-CN" sz="2800" b="1" dirty="0">
                <a:solidFill>
                  <a:srgbClr val="FF0000"/>
                </a:solidFill>
                <a:latin typeface="Times New Roman" panose="02020603050405020304" pitchFamily="18" charset="0"/>
                <a:cs typeface="Times New Roman" panose="02020603050405020304" pitchFamily="18" charset="0"/>
              </a:rPr>
              <a:t>4.</a:t>
            </a:r>
            <a:r>
              <a:rPr lang="zh-CN" altLang="en-US" sz="2800" b="1" dirty="0">
                <a:solidFill>
                  <a:srgbClr val="FF0000"/>
                </a:solidFill>
                <a:latin typeface="Times New Roman" panose="02020603050405020304" pitchFamily="18" charset="0"/>
                <a:cs typeface="Times New Roman" panose="02020603050405020304" pitchFamily="18" charset="0"/>
              </a:rPr>
              <a:t>数据库物理</a:t>
            </a:r>
            <a:r>
              <a:rPr lang="zh-CN" altLang="en-US" sz="2800" b="1" dirty="0" smtClean="0">
                <a:solidFill>
                  <a:srgbClr val="FF0000"/>
                </a:solidFill>
                <a:latin typeface="Times New Roman" panose="02020603050405020304" pitchFamily="18" charset="0"/>
                <a:cs typeface="Times New Roman" panose="02020603050405020304" pitchFamily="18" charset="0"/>
              </a:rPr>
              <a:t>设计：</a:t>
            </a:r>
            <a:r>
              <a:rPr lang="zh-CN" altLang="en-US" sz="2800" dirty="0" smtClean="0">
                <a:latin typeface="Times New Roman" panose="02020603050405020304" pitchFamily="18" charset="0"/>
                <a:cs typeface="Times New Roman" panose="02020603050405020304" pitchFamily="18" charset="0"/>
              </a:rPr>
              <a:t>为</a:t>
            </a:r>
            <a:r>
              <a:rPr lang="zh-CN" altLang="en-US" sz="2800" dirty="0">
                <a:latin typeface="Times New Roman" panose="02020603050405020304" pitchFamily="18" charset="0"/>
                <a:cs typeface="Times New Roman" panose="02020603050405020304" pitchFamily="18" charset="0"/>
              </a:rPr>
              <a:t>逻辑数据模型选取一个最适合应用环境的物理结构（包括存储结构和存取方法）。</a:t>
            </a:r>
            <a:endParaRPr lang="en-US" altLang="zh-CN" sz="2800" dirty="0">
              <a:latin typeface="Times New Roman" panose="02020603050405020304" pitchFamily="18" charset="0"/>
              <a:cs typeface="Times New Roman" panose="02020603050405020304" pitchFamily="18" charset="0"/>
            </a:endParaRPr>
          </a:p>
          <a:p>
            <a:pPr algn="just">
              <a:buClr>
                <a:schemeClr val="folHlink"/>
              </a:buClr>
              <a:buSzPct val="100000"/>
              <a:buFont typeface="Wingdings" pitchFamily="2" charset="2"/>
              <a:buChar char="§"/>
            </a:pPr>
            <a:r>
              <a:rPr lang="en-US" altLang="zh-CN" sz="2800" b="1" dirty="0">
                <a:solidFill>
                  <a:srgbClr val="FF0000"/>
                </a:solidFill>
                <a:latin typeface="Times New Roman" panose="02020603050405020304" pitchFamily="18" charset="0"/>
                <a:cs typeface="Times New Roman" panose="02020603050405020304" pitchFamily="18" charset="0"/>
              </a:rPr>
              <a:t>5.</a:t>
            </a:r>
            <a:r>
              <a:rPr lang="zh-CN" altLang="en-US" sz="2800" b="1" dirty="0">
                <a:solidFill>
                  <a:srgbClr val="FF0000"/>
                </a:solidFill>
                <a:latin typeface="Times New Roman" panose="02020603050405020304" pitchFamily="18" charset="0"/>
                <a:cs typeface="Times New Roman" panose="02020603050405020304" pitchFamily="18" charset="0"/>
              </a:rPr>
              <a:t>数据库</a:t>
            </a:r>
            <a:r>
              <a:rPr lang="zh-CN" altLang="en-US" sz="2800" b="1" dirty="0" smtClean="0">
                <a:solidFill>
                  <a:srgbClr val="FF0000"/>
                </a:solidFill>
                <a:latin typeface="Times New Roman" panose="02020603050405020304" pitchFamily="18" charset="0"/>
                <a:cs typeface="Times New Roman" panose="02020603050405020304" pitchFamily="18" charset="0"/>
              </a:rPr>
              <a:t>实施：</a:t>
            </a:r>
            <a:r>
              <a:rPr lang="zh-CN" altLang="en-US" sz="2800" dirty="0" smtClean="0">
                <a:latin typeface="Times New Roman" panose="02020603050405020304" pitchFamily="18" charset="0"/>
                <a:cs typeface="Times New Roman" panose="02020603050405020304" pitchFamily="18" charset="0"/>
              </a:rPr>
              <a:t>根据</a:t>
            </a:r>
            <a:r>
              <a:rPr lang="zh-CN" altLang="en-US" sz="2800" dirty="0">
                <a:latin typeface="Times New Roman" panose="02020603050405020304" pitchFamily="18" charset="0"/>
                <a:cs typeface="Times New Roman" panose="02020603050405020304" pitchFamily="18" charset="0"/>
              </a:rPr>
              <a:t>逻辑设计和物理设计的结果建立数据库，编制和调应用程序，组织数据入库，并进行试运行。</a:t>
            </a:r>
            <a:endParaRPr lang="en-US" altLang="zh-CN" sz="2800" dirty="0">
              <a:latin typeface="Times New Roman" panose="02020603050405020304" pitchFamily="18" charset="0"/>
              <a:cs typeface="Times New Roman" panose="02020603050405020304" pitchFamily="18" charset="0"/>
            </a:endParaRPr>
          </a:p>
          <a:p>
            <a:pPr algn="just">
              <a:buClr>
                <a:schemeClr val="folHlink"/>
              </a:buClr>
              <a:buSzPct val="100000"/>
              <a:buFont typeface="Wingdings" pitchFamily="2" charset="2"/>
              <a:buChar char="§"/>
            </a:pPr>
            <a:r>
              <a:rPr lang="en-US" altLang="zh-CN" sz="2800" b="1" dirty="0">
                <a:solidFill>
                  <a:srgbClr val="FF0000"/>
                </a:solidFill>
                <a:latin typeface="Times New Roman" panose="02020603050405020304" pitchFamily="18" charset="0"/>
                <a:cs typeface="Times New Roman" panose="02020603050405020304" pitchFamily="18" charset="0"/>
              </a:rPr>
              <a:t>6.</a:t>
            </a:r>
            <a:r>
              <a:rPr lang="zh-CN" altLang="en-US" sz="2800" b="1" dirty="0">
                <a:solidFill>
                  <a:srgbClr val="FF0000"/>
                </a:solidFill>
                <a:latin typeface="Times New Roman" panose="02020603050405020304" pitchFamily="18" charset="0"/>
                <a:cs typeface="Times New Roman" panose="02020603050405020304" pitchFamily="18" charset="0"/>
              </a:rPr>
              <a:t>数据库运行和</a:t>
            </a:r>
            <a:r>
              <a:rPr lang="zh-CN" altLang="en-US" sz="2800" b="1" dirty="0" smtClean="0">
                <a:solidFill>
                  <a:srgbClr val="FF0000"/>
                </a:solidFill>
                <a:latin typeface="Times New Roman" panose="02020603050405020304" pitchFamily="18" charset="0"/>
                <a:cs typeface="Times New Roman" panose="02020603050405020304" pitchFamily="18" charset="0"/>
              </a:rPr>
              <a:t>维护：</a:t>
            </a:r>
            <a:r>
              <a:rPr lang="zh-CN" altLang="en-US" sz="2800" dirty="0" smtClean="0">
                <a:latin typeface="Times New Roman" panose="02020603050405020304" pitchFamily="18" charset="0"/>
                <a:cs typeface="Times New Roman" panose="02020603050405020304" pitchFamily="18" charset="0"/>
              </a:rPr>
              <a:t>在</a:t>
            </a:r>
            <a:r>
              <a:rPr lang="zh-CN" altLang="en-US" sz="2800" dirty="0">
                <a:latin typeface="Times New Roman" panose="02020603050405020304" pitchFamily="18" charset="0"/>
                <a:cs typeface="Times New Roman" panose="02020603050405020304" pitchFamily="18" charset="0"/>
              </a:rPr>
              <a:t>运行过程中不断对数据库系统进行评价、调整和修改。</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5</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8686969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标题 46081"/>
          <p:cNvSpPr>
            <a:spLocks noGrp="1"/>
          </p:cNvSpPr>
          <p:nvPr>
            <p:ph type="title"/>
          </p:nvPr>
        </p:nvSpPr>
        <p:spPr>
          <a:xfrm>
            <a:off x="1143000" y="990600"/>
            <a:ext cx="6172200" cy="762000"/>
          </a:xfrm>
          <a:prstGeom prst="rect">
            <a:avLst/>
          </a:prstGeom>
        </p:spPr>
        <p:txBody>
          <a:bodyPr>
            <a:prstTxWarp prst="textNoShape">
              <a:avLst/>
            </a:prstTxWarp>
            <a:noAutofit/>
          </a:bodyPr>
          <a:lstStyle/>
          <a:p>
            <a:r>
              <a:rPr lang="zh-CN" altLang="en-US" sz="3600" dirty="0" smtClean="0">
                <a:latin typeface="黑体" pitchFamily="2" charset="-122"/>
                <a:ea typeface="黑体" pitchFamily="2" charset="-122"/>
              </a:rPr>
              <a:t>（</a:t>
            </a:r>
            <a:r>
              <a:rPr lang="en-US" altLang="zh-CN" sz="3600" dirty="0" smtClean="0">
                <a:latin typeface="黑体" pitchFamily="2" charset="-122"/>
                <a:ea typeface="黑体" pitchFamily="2" charset="-122"/>
              </a:rPr>
              <a:t>3</a:t>
            </a:r>
            <a:r>
              <a:rPr lang="zh-CN" altLang="en-US" sz="3600" dirty="0" smtClean="0">
                <a:latin typeface="黑体" pitchFamily="2" charset="-122"/>
                <a:ea typeface="黑体" pitchFamily="2" charset="-122"/>
              </a:rPr>
              <a:t>）评价</a:t>
            </a:r>
            <a:r>
              <a:rPr lang="zh-CN" altLang="en-US" sz="3600" dirty="0">
                <a:latin typeface="黑体" pitchFamily="2" charset="-122"/>
                <a:ea typeface="黑体" pitchFamily="2" charset="-122"/>
              </a:rPr>
              <a:t>物理结构</a:t>
            </a:r>
          </a:p>
        </p:txBody>
      </p:sp>
      <p:sp>
        <p:nvSpPr>
          <p:cNvPr id="46083" name="内容占位符 46082"/>
          <p:cNvSpPr>
            <a:spLocks noGrp="1"/>
          </p:cNvSpPr>
          <p:nvPr>
            <p:ph idx="1"/>
          </p:nvPr>
        </p:nvSpPr>
        <p:spPr>
          <a:xfrm>
            <a:off x="685800" y="1981200"/>
            <a:ext cx="7848600" cy="38862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sz="2800" dirty="0">
                <a:latin typeface="宋体" pitchFamily="2" charset="-122"/>
              </a:rPr>
              <a:t>数据库物理设计过程需要对</a:t>
            </a:r>
            <a:r>
              <a:rPr lang="zh-CN" altLang="en-US" sz="2800" dirty="0">
                <a:solidFill>
                  <a:srgbClr val="FF0000"/>
                </a:solidFill>
                <a:latin typeface="宋体" pitchFamily="2" charset="-122"/>
              </a:rPr>
              <a:t>时间效率</a:t>
            </a:r>
            <a:r>
              <a:rPr lang="zh-CN" altLang="en-US" sz="2800" dirty="0">
                <a:latin typeface="宋体" pitchFamily="2" charset="-122"/>
              </a:rPr>
              <a:t>、</a:t>
            </a:r>
            <a:r>
              <a:rPr lang="zh-CN" altLang="en-US" sz="2800" dirty="0">
                <a:solidFill>
                  <a:srgbClr val="FF0000"/>
                </a:solidFill>
                <a:latin typeface="宋体" pitchFamily="2" charset="-122"/>
              </a:rPr>
              <a:t>空间效率</a:t>
            </a:r>
            <a:r>
              <a:rPr lang="zh-CN" altLang="en-US" sz="2800" dirty="0">
                <a:latin typeface="宋体" pitchFamily="2" charset="-122"/>
              </a:rPr>
              <a:t>、</a:t>
            </a:r>
            <a:r>
              <a:rPr lang="zh-CN" altLang="en-US" sz="2800" dirty="0">
                <a:solidFill>
                  <a:srgbClr val="FF0000"/>
                </a:solidFill>
                <a:latin typeface="宋体" pitchFamily="2" charset="-122"/>
              </a:rPr>
              <a:t>维护代价</a:t>
            </a:r>
            <a:r>
              <a:rPr lang="zh-CN" altLang="en-US" sz="2800" dirty="0">
                <a:latin typeface="宋体" pitchFamily="2" charset="-122"/>
              </a:rPr>
              <a:t>和各种</a:t>
            </a:r>
            <a:r>
              <a:rPr lang="zh-CN" altLang="en-US" sz="2800" dirty="0">
                <a:solidFill>
                  <a:srgbClr val="FF0000"/>
                </a:solidFill>
                <a:latin typeface="宋体" pitchFamily="2" charset="-122"/>
              </a:rPr>
              <a:t>用户要求</a:t>
            </a:r>
            <a:r>
              <a:rPr lang="zh-CN" altLang="en-US" sz="2800" dirty="0">
                <a:latin typeface="宋体" pitchFamily="2" charset="-122"/>
              </a:rPr>
              <a:t>进行权衡。</a:t>
            </a:r>
            <a:endParaRPr lang="en-US" altLang="zh-CN" sz="2800" dirty="0">
              <a:latin typeface="宋体" pitchFamily="2" charset="-122"/>
            </a:endParaRPr>
          </a:p>
          <a:p>
            <a:pPr algn="just">
              <a:buClr>
                <a:schemeClr val="folHlink"/>
              </a:buClr>
              <a:buSzPct val="100000"/>
              <a:buFont typeface="Wingdings" pitchFamily="2" charset="2"/>
              <a:buChar char="§"/>
            </a:pPr>
            <a:r>
              <a:rPr lang="zh-CN" altLang="en-US" sz="2800" dirty="0">
                <a:latin typeface="宋体" pitchFamily="2" charset="-122"/>
              </a:rPr>
              <a:t>评价物理数据库的方法</a:t>
            </a:r>
            <a:r>
              <a:rPr lang="zh-CN" altLang="en-US" sz="2800" dirty="0">
                <a:solidFill>
                  <a:srgbClr val="FF0000"/>
                </a:solidFill>
                <a:latin typeface="宋体" pitchFamily="2" charset="-122"/>
              </a:rPr>
              <a:t>完全依赖于所选用的</a:t>
            </a:r>
            <a:r>
              <a:rPr lang="en-US" altLang="zh-CN" sz="2800" dirty="0">
                <a:solidFill>
                  <a:srgbClr val="FF0000"/>
                </a:solidFill>
                <a:latin typeface="宋体" pitchFamily="2" charset="-122"/>
              </a:rPr>
              <a:t>DBMS</a:t>
            </a:r>
            <a:r>
              <a:rPr lang="zh-CN" altLang="en-US" sz="2800" dirty="0">
                <a:latin typeface="宋体" pitchFamily="2" charset="-122"/>
              </a:rPr>
              <a:t>，主要从</a:t>
            </a:r>
            <a:r>
              <a:rPr lang="zh-CN" altLang="en-US" sz="2800" dirty="0">
                <a:solidFill>
                  <a:srgbClr val="FF0000"/>
                </a:solidFill>
                <a:latin typeface="宋体" pitchFamily="2" charset="-122"/>
              </a:rPr>
              <a:t>定量评价存取时间</a:t>
            </a:r>
            <a:r>
              <a:rPr lang="zh-CN" altLang="en-US" sz="2800" dirty="0">
                <a:latin typeface="宋体" pitchFamily="2" charset="-122"/>
              </a:rPr>
              <a:t>、</a:t>
            </a:r>
            <a:r>
              <a:rPr lang="zh-CN" altLang="en-US" sz="2800" dirty="0">
                <a:solidFill>
                  <a:srgbClr val="FF0000"/>
                </a:solidFill>
                <a:latin typeface="宋体" pitchFamily="2" charset="-122"/>
              </a:rPr>
              <a:t>存储空间</a:t>
            </a:r>
            <a:r>
              <a:rPr lang="zh-CN" altLang="en-US" sz="2800" dirty="0">
                <a:latin typeface="宋体" pitchFamily="2" charset="-122"/>
              </a:rPr>
              <a:t>、</a:t>
            </a:r>
            <a:r>
              <a:rPr lang="zh-CN" altLang="en-US" sz="2800" dirty="0">
                <a:solidFill>
                  <a:srgbClr val="FF0000"/>
                </a:solidFill>
                <a:latin typeface="宋体" pitchFamily="2" charset="-122"/>
              </a:rPr>
              <a:t>维护代价</a:t>
            </a:r>
            <a:r>
              <a:rPr lang="zh-CN" altLang="en-US" sz="2800" dirty="0">
                <a:latin typeface="宋体" pitchFamily="2" charset="-122"/>
              </a:rPr>
              <a:t>入手，对</a:t>
            </a:r>
            <a:r>
              <a:rPr lang="zh-CN" altLang="en-US" sz="2800" dirty="0">
                <a:solidFill>
                  <a:srgbClr val="FF0000"/>
                </a:solidFill>
                <a:latin typeface="宋体" pitchFamily="2" charset="-122"/>
              </a:rPr>
              <a:t>估算结果</a:t>
            </a:r>
            <a:r>
              <a:rPr lang="zh-CN" altLang="en-US" sz="2800" dirty="0">
                <a:latin typeface="宋体" pitchFamily="2" charset="-122"/>
              </a:rPr>
              <a:t>进行</a:t>
            </a:r>
            <a:r>
              <a:rPr lang="zh-CN" altLang="en-US" sz="2800" dirty="0">
                <a:solidFill>
                  <a:srgbClr val="FF0000"/>
                </a:solidFill>
                <a:latin typeface="宋体" pitchFamily="2" charset="-122"/>
              </a:rPr>
              <a:t>权衡</a:t>
            </a:r>
            <a:r>
              <a:rPr lang="zh-CN" altLang="en-US" sz="2800" dirty="0">
                <a:latin typeface="宋体" pitchFamily="2" charset="-122"/>
              </a:rPr>
              <a:t>、</a:t>
            </a:r>
            <a:r>
              <a:rPr lang="zh-CN" altLang="en-US" sz="2800" dirty="0">
                <a:solidFill>
                  <a:srgbClr val="FF0000"/>
                </a:solidFill>
                <a:latin typeface="宋体" pitchFamily="2" charset="-122"/>
              </a:rPr>
              <a:t>比较</a:t>
            </a:r>
            <a:r>
              <a:rPr lang="zh-CN" altLang="en-US" sz="2800" dirty="0">
                <a:latin typeface="宋体" pitchFamily="2" charset="-122"/>
              </a:rPr>
              <a:t>，</a:t>
            </a:r>
            <a:r>
              <a:rPr lang="zh-CN" altLang="en-US" sz="2800" dirty="0">
                <a:solidFill>
                  <a:srgbClr val="FF0000"/>
                </a:solidFill>
                <a:latin typeface="宋体" pitchFamily="2" charset="-122"/>
              </a:rPr>
              <a:t>选择较优</a:t>
            </a:r>
            <a:r>
              <a:rPr lang="zh-CN" altLang="en-US" sz="2800" dirty="0">
                <a:latin typeface="宋体" pitchFamily="2" charset="-122"/>
              </a:rPr>
              <a:t>的合理的物理结构。</a:t>
            </a:r>
            <a:endParaRPr lang="en-US" altLang="zh-CN" sz="2800" dirty="0">
              <a:latin typeface="宋体" pitchFamily="2" charset="-122"/>
            </a:endParaRPr>
          </a:p>
          <a:p>
            <a:pPr algn="just">
              <a:buClr>
                <a:schemeClr val="folHlink"/>
              </a:buClr>
              <a:buSzPct val="100000"/>
              <a:buFont typeface="Wingdings" pitchFamily="2" charset="2"/>
              <a:buChar char="§"/>
            </a:pPr>
            <a:r>
              <a:rPr lang="zh-CN" altLang="en-US" sz="2800" dirty="0">
                <a:latin typeface="宋体" pitchFamily="2" charset="-122"/>
              </a:rPr>
              <a:t>评价物理结构需要进行一定的实验。</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50</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09289140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a:spLocks/>
          </p:cNvSpPr>
          <p:nvPr/>
        </p:nvSpPr>
        <p:spPr>
          <a:xfrm>
            <a:off x="1284956" y="1132572"/>
            <a:ext cx="5080000" cy="583565"/>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ctr">
              <a:lnSpc>
                <a:spcPct val="100000"/>
              </a:lnSpc>
              <a:spcBef>
                <a:spcPts val="0"/>
              </a:spcBef>
              <a:spcAft>
                <a:spcPts val="0"/>
              </a:spcAft>
              <a:buNone/>
            </a:pPr>
            <a:r>
              <a:rPr lang="en-US" altLang="zh-CN" sz="3200" u="none" strike="noStrike" kern="1200" cap="none" spc="0" baseline="0" dirty="0" smtClean="0">
                <a:latin typeface="Tahoma" pitchFamily="2" charset="0"/>
                <a:ea typeface="宋体" pitchFamily="2" charset="-122"/>
                <a:cs typeface="Tahoma" pitchFamily="2" charset="0"/>
              </a:rPr>
              <a:t>Customer</a:t>
            </a:r>
            <a:r>
              <a:rPr lang="zh-CN" altLang="en-US" sz="3200" u="none" strike="noStrike" kern="1200" cap="none" spc="0" baseline="0" dirty="0">
                <a:latin typeface="Tahoma" pitchFamily="2" charset="0"/>
                <a:ea typeface="宋体" pitchFamily="2" charset="-122"/>
                <a:cs typeface="Tahoma" pitchFamily="2" charset="0"/>
              </a:rPr>
              <a:t>表结构  </a:t>
            </a:r>
            <a:r>
              <a:rPr lang="en-US" altLang="zh-CN" sz="3200" u="none" strike="noStrike" kern="1200" cap="none" spc="0" baseline="0" dirty="0">
                <a:latin typeface="Tahoma" pitchFamily="2" charset="0"/>
                <a:ea typeface="宋体" pitchFamily="2" charset="-122"/>
                <a:cs typeface="Tahoma" pitchFamily="2" charset="0"/>
              </a:rPr>
              <a:t>(MYSQL)</a:t>
            </a:r>
            <a:endParaRPr lang="zh-CN" altLang="en-US" sz="3200" u="none" strike="noStrike" kern="1200" cap="none" spc="0" baseline="0" dirty="0">
              <a:latin typeface="Tahoma" pitchFamily="2" charset="0"/>
              <a:ea typeface="宋体" pitchFamily="2" charset="-122"/>
              <a:cs typeface="Tahoma" pitchFamily="2" charset="0"/>
            </a:endParaRPr>
          </a:p>
        </p:txBody>
      </p:sp>
      <p:graphicFrame>
        <p:nvGraphicFramePr>
          <p:cNvPr id="4" name="表格 3"/>
          <p:cNvGraphicFramePr>
            <a:graphicFrameLocks noGrp="1"/>
          </p:cNvGraphicFramePr>
          <p:nvPr>
            <p:extLst/>
          </p:nvPr>
        </p:nvGraphicFramePr>
        <p:xfrm>
          <a:off x="1466793" y="2393931"/>
          <a:ext cx="6400227" cy="3291840"/>
        </p:xfrm>
        <a:graphic>
          <a:graphicData uri="http://schemas.openxmlformats.org/drawingml/2006/table">
            <a:tbl>
              <a:tblPr firstRow="1" bandRow="1">
                <a:tableStyleId>{5940675A-B579-460E-94D1-54222C63F5DA}</a:tableStyleId>
              </a:tblPr>
              <a:tblGrid>
                <a:gridCol w="1599590"/>
                <a:gridCol w="1599590"/>
                <a:gridCol w="1599590"/>
                <a:gridCol w="1601457"/>
              </a:tblGrid>
              <a:tr h="0">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字段名称</a:t>
                      </a:r>
                    </a:p>
                  </a:txBody>
                  <a:tcPr marL="68580" marR="68580" marT="0" marB="0">
                    <a:lnL>
                      <a:noFill/>
                    </a:lnL>
                    <a:lnR>
                      <a:noFill/>
                    </a:lnR>
                    <a:lnT w="12700">
                      <a:solidFill>
                        <a:srgbClr val="080000"/>
                      </a:solidFill>
                      <a:prstDash val="solid"/>
                      <a:headEnd type="none" w="med" len="med"/>
                      <a:tailEnd type="none" w="med" len="med"/>
                    </a:lnT>
                    <a:lnB w="12700">
                      <a:solidFill>
                        <a:srgbClr val="080000"/>
                      </a:solidFill>
                      <a:prstDash val="solid"/>
                      <a:headEnd type="none" w="med" len="med"/>
                      <a:tailEnd type="none" w="med" len="med"/>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数据类型</a:t>
                      </a:r>
                    </a:p>
                  </a:txBody>
                  <a:tcPr marL="68580" marR="68580" marT="0" marB="0">
                    <a:lnL>
                      <a:noFill/>
                    </a:lnL>
                    <a:lnR>
                      <a:noFill/>
                    </a:lnR>
                    <a:lnT w="12700">
                      <a:solidFill>
                        <a:srgbClr val="080000"/>
                      </a:solidFill>
                      <a:prstDash val="solid"/>
                      <a:headEnd type="none" w="med" len="med"/>
                      <a:tailEnd type="none" w="med" len="med"/>
                    </a:lnT>
                    <a:lnB w="12700">
                      <a:solidFill>
                        <a:srgbClr val="080000"/>
                      </a:solidFill>
                      <a:prstDash val="solid"/>
                      <a:headEnd type="none" w="med" len="med"/>
                      <a:tailEnd type="none" w="med" len="med"/>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 长度</a:t>
                      </a:r>
                    </a:p>
                  </a:txBody>
                  <a:tcPr marL="68580" marR="68580" marT="0" marB="0">
                    <a:lnL>
                      <a:noFill/>
                    </a:lnL>
                    <a:lnR>
                      <a:noFill/>
                    </a:lnR>
                    <a:lnT w="12700">
                      <a:solidFill>
                        <a:srgbClr val="080000"/>
                      </a:solidFill>
                      <a:prstDash val="solid"/>
                      <a:headEnd type="none" w="med" len="med"/>
                      <a:tailEnd type="none" w="med" len="med"/>
                    </a:lnT>
                    <a:lnB w="12700">
                      <a:solidFill>
                        <a:srgbClr val="080000"/>
                      </a:solidFill>
                      <a:prstDash val="solid"/>
                      <a:headEnd type="none" w="med" len="med"/>
                      <a:tailEnd type="none" w="med" len="med"/>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说明</a:t>
                      </a:r>
                    </a:p>
                  </a:txBody>
                  <a:tcPr marL="68580" marR="68580" marT="0" marB="0">
                    <a:lnL>
                      <a:noFill/>
                    </a:lnL>
                    <a:lnR>
                      <a:noFill/>
                    </a:lnR>
                    <a:lnT w="12700">
                      <a:solidFill>
                        <a:srgbClr val="080000"/>
                      </a:solidFill>
                      <a:prstDash val="solid"/>
                      <a:headEnd type="none" w="med" len="med"/>
                      <a:tailEnd type="none" w="med" len="med"/>
                    </a:lnT>
                    <a:lnB w="12700">
                      <a:solidFill>
                        <a:srgbClr val="080000"/>
                      </a:solidFill>
                      <a:prstDash val="solid"/>
                      <a:headEnd type="none" w="med" len="med"/>
                      <a:tailEnd type="none" w="med" len="med"/>
                    </a:lnB>
                    <a:solidFill>
                      <a:schemeClr val="accent6">
                        <a:lumMod val="20000"/>
                        <a:lumOff val="80000"/>
                      </a:schemeClr>
                    </a:solidFill>
                  </a:tcPr>
                </a:tc>
              </a:tr>
              <a:tr h="0">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Cno</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w="12700">
                      <a:solidFill>
                        <a:srgbClr val="080000"/>
                      </a:solidFill>
                      <a:prstDash val="solid"/>
                      <a:headEnd type="none" w="med" len="med"/>
                      <a:tailEnd type="none" w="med" len="med"/>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varchar</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w="12700">
                      <a:solidFill>
                        <a:srgbClr val="080000"/>
                      </a:solidFill>
                      <a:prstDash val="solid"/>
                      <a:headEnd type="none" w="med" len="med"/>
                      <a:tailEnd type="none" w="med" len="med"/>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10</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w="12700">
                      <a:solidFill>
                        <a:srgbClr val="080000"/>
                      </a:solidFill>
                      <a:prstDash val="solid"/>
                      <a:headEnd type="none" w="med" len="med"/>
                      <a:tailEnd type="none" w="med" len="med"/>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客户编号 </a:t>
                      </a:r>
                    </a:p>
                  </a:txBody>
                  <a:tcPr marL="68580" marR="68580" marT="0" marB="0">
                    <a:lnL>
                      <a:noFill/>
                    </a:lnL>
                    <a:lnR>
                      <a:noFill/>
                    </a:lnR>
                    <a:lnT w="12700">
                      <a:solidFill>
                        <a:srgbClr val="080000"/>
                      </a:solidFill>
                      <a:prstDash val="solid"/>
                      <a:headEnd type="none" w="med" len="med"/>
                      <a:tailEnd type="none" w="med" len="med"/>
                    </a:lnT>
                    <a:lnB>
                      <a:noFill/>
                    </a:lnB>
                    <a:solidFill>
                      <a:schemeClr val="accent6">
                        <a:lumMod val="20000"/>
                        <a:lumOff val="80000"/>
                      </a:schemeClr>
                    </a:solidFill>
                  </a:tcPr>
                </a:tc>
              </a:tr>
              <a:tr h="0">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Cname</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varchar</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8</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客户姓名</a:t>
                      </a:r>
                    </a:p>
                  </a:txBody>
                  <a:tcPr marL="68580" marR="68580" marT="0" marB="0">
                    <a:lnL>
                      <a:noFill/>
                    </a:lnL>
                    <a:lnR>
                      <a:noFill/>
                    </a:lnR>
                    <a:lnT>
                      <a:noFill/>
                    </a:lnT>
                    <a:lnB>
                      <a:noFill/>
                    </a:lnB>
                    <a:solidFill>
                      <a:schemeClr val="accent6">
                        <a:lumMod val="20000"/>
                        <a:lumOff val="80000"/>
                      </a:schemeClr>
                    </a:solidFill>
                  </a:tcPr>
                </a:tc>
              </a:tr>
              <a:tr h="365760">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Csex</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varchar</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2</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客户性别</a:t>
                      </a:r>
                    </a:p>
                  </a:txBody>
                  <a:tcPr marL="68580" marR="68580" marT="0" marB="0">
                    <a:lnL>
                      <a:noFill/>
                    </a:lnL>
                    <a:lnR>
                      <a:noFill/>
                    </a:lnR>
                    <a:lnT>
                      <a:noFill/>
                    </a:lnT>
                    <a:lnB>
                      <a:noFill/>
                    </a:lnB>
                    <a:solidFill>
                      <a:schemeClr val="accent6">
                        <a:lumMod val="20000"/>
                        <a:lumOff val="80000"/>
                      </a:schemeClr>
                    </a:solidFill>
                  </a:tcPr>
                </a:tc>
              </a:tr>
              <a:tr h="0">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Caddre</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varchar</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100</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a:noFill/>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客户地址</a:t>
                      </a:r>
                    </a:p>
                  </a:txBody>
                  <a:tcPr marL="68580" marR="68580" marT="0" marB="0">
                    <a:lnL>
                      <a:noFill/>
                    </a:lnL>
                    <a:lnR>
                      <a:noFill/>
                    </a:lnR>
                    <a:lnT>
                      <a:noFill/>
                    </a:lnT>
                    <a:lnB>
                      <a:noFill/>
                    </a:lnB>
                    <a:solidFill>
                      <a:schemeClr val="accent6">
                        <a:lumMod val="20000"/>
                        <a:lumOff val="80000"/>
                      </a:schemeClr>
                    </a:solidFill>
                  </a:tcPr>
                </a:tc>
              </a:tr>
              <a:tr h="0">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Cbirthday</a:t>
                      </a:r>
                    </a:p>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Ctele      remark</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w="12700">
                      <a:solidFill>
                        <a:srgbClr val="080000"/>
                      </a:solidFill>
                      <a:prstDash val="solid"/>
                      <a:headEnd type="none" w="med" len="med"/>
                      <a:tailEnd type="none" w="med" len="med"/>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Date</a:t>
                      </a:r>
                    </a:p>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Varcher</a:t>
                      </a:r>
                    </a:p>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varcher</a:t>
                      </a:r>
                    </a:p>
                    <a:p>
                      <a:pPr marL="0" indent="0" algn="ctr" eaLnBrk="1" fontAlgn="base" latinLnBrk="0" hangingPunct="1">
                        <a:lnSpc>
                          <a:spcPct val="100000"/>
                        </a:lnSpc>
                        <a:spcBef>
                          <a:spcPts val="0"/>
                        </a:spcBef>
                        <a:spcAft>
                          <a:spcPts val="0"/>
                        </a:spcAft>
                        <a:buNone/>
                      </a:pP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w="12700">
                      <a:solidFill>
                        <a:srgbClr val="080000"/>
                      </a:solidFill>
                      <a:prstDash val="solid"/>
                      <a:headEnd type="none" w="med" len="med"/>
                      <a:tailEnd type="none" w="med" len="med"/>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 </a:t>
                      </a:r>
                      <a:endParaRPr lang="en-US" altLang="zh-CN" sz="2400" u="none" strike="noStrike" kern="1200" cap="none" spc="0" baseline="0">
                        <a:latin typeface="宋体" pitchFamily="2" charset="-122"/>
                        <a:ea typeface="宋体" pitchFamily="2" charset="-122"/>
                        <a:cs typeface="宋体" pitchFamily="2" charset="-122"/>
                      </a:endParaRPr>
                    </a:p>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11</a:t>
                      </a:r>
                    </a:p>
                    <a:p>
                      <a:pPr marL="0" indent="0" algn="ctr" eaLnBrk="1" fontAlgn="base" latinLnBrk="0" hangingPunct="1">
                        <a:lnSpc>
                          <a:spcPct val="100000"/>
                        </a:lnSpc>
                        <a:spcBef>
                          <a:spcPts val="0"/>
                        </a:spcBef>
                        <a:spcAft>
                          <a:spcPts val="0"/>
                        </a:spcAft>
                        <a:buNone/>
                      </a:pPr>
                      <a:r>
                        <a:rPr lang="en-US" altLang="zh-CN" sz="2400" u="none" strike="noStrike" kern="1200" cap="none" spc="0" baseline="0">
                          <a:latin typeface="宋体" pitchFamily="2" charset="-122"/>
                          <a:ea typeface="宋体" pitchFamily="2" charset="-122"/>
                          <a:cs typeface="宋体" pitchFamily="2" charset="-122"/>
                        </a:rPr>
                        <a:t>255</a:t>
                      </a:r>
                      <a:endParaRPr lang="zh-CN" altLang="en-US" sz="2400" u="none" strike="noStrike" kern="1200" cap="none" spc="0" baseline="0">
                        <a:latin typeface="宋体" pitchFamily="2" charset="-122"/>
                        <a:ea typeface="宋体" pitchFamily="2" charset="-122"/>
                        <a:cs typeface="宋体" pitchFamily="2" charset="-122"/>
                      </a:endParaRPr>
                    </a:p>
                  </a:txBody>
                  <a:tcPr marL="68580" marR="68580" marT="0" marB="0">
                    <a:lnL>
                      <a:noFill/>
                    </a:lnL>
                    <a:lnR>
                      <a:noFill/>
                    </a:lnR>
                    <a:lnT>
                      <a:noFill/>
                    </a:lnT>
                    <a:lnB w="12700">
                      <a:solidFill>
                        <a:srgbClr val="080000"/>
                      </a:solidFill>
                      <a:prstDash val="solid"/>
                      <a:headEnd type="none" w="med" len="med"/>
                      <a:tailEnd type="none" w="med" len="med"/>
                    </a:lnB>
                    <a:solidFill>
                      <a:schemeClr val="accent6">
                        <a:lumMod val="20000"/>
                        <a:lumOff val="80000"/>
                      </a:schemeClr>
                    </a:solidFill>
                  </a:tcPr>
                </a:tc>
                <a:tc>
                  <a:txBody>
                    <a:bodyPr/>
                    <a:lstStyle/>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出生日期</a:t>
                      </a:r>
                      <a:endParaRPr lang="en-US" altLang="zh-CN" sz="2400" u="none" strike="noStrike" kern="1200" cap="none" spc="0" baseline="0">
                        <a:latin typeface="宋体" pitchFamily="2" charset="-122"/>
                        <a:ea typeface="宋体" pitchFamily="2" charset="-122"/>
                        <a:cs typeface="宋体" pitchFamily="2" charset="-122"/>
                      </a:endParaRPr>
                    </a:p>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客户电话</a:t>
                      </a:r>
                      <a:endParaRPr lang="en-US" altLang="zh-CN" sz="2400" u="none" strike="noStrike" kern="1200" cap="none" spc="0" baseline="0">
                        <a:latin typeface="宋体" pitchFamily="2" charset="-122"/>
                        <a:ea typeface="宋体" pitchFamily="2" charset="-122"/>
                        <a:cs typeface="宋体" pitchFamily="2" charset="-122"/>
                      </a:endParaRPr>
                    </a:p>
                    <a:p>
                      <a:pPr marL="0" indent="0" algn="ctr" eaLnBrk="1" fontAlgn="base" latinLnBrk="0" hangingPunct="1">
                        <a:lnSpc>
                          <a:spcPct val="100000"/>
                        </a:lnSpc>
                        <a:spcBef>
                          <a:spcPts val="0"/>
                        </a:spcBef>
                        <a:spcAft>
                          <a:spcPts val="0"/>
                        </a:spcAft>
                        <a:buNone/>
                      </a:pPr>
                      <a:r>
                        <a:rPr lang="zh-CN" altLang="en-US" sz="2400" u="none" strike="noStrike" kern="1200" cap="none" spc="0" baseline="0">
                          <a:latin typeface="宋体" pitchFamily="2" charset="-122"/>
                          <a:ea typeface="宋体" pitchFamily="2" charset="-122"/>
                          <a:cs typeface="宋体" pitchFamily="2" charset="-122"/>
                        </a:rPr>
                        <a:t>备注</a:t>
                      </a:r>
                    </a:p>
                  </a:txBody>
                  <a:tcPr marL="68580" marR="68580" marT="0" marB="0">
                    <a:lnL>
                      <a:noFill/>
                    </a:lnL>
                    <a:lnR>
                      <a:noFill/>
                    </a:lnR>
                    <a:lnT>
                      <a:noFill/>
                    </a:lnT>
                    <a:lnB w="12700">
                      <a:solidFill>
                        <a:srgbClr val="080000"/>
                      </a:solidFill>
                      <a:prstDash val="solid"/>
                      <a:headEnd type="none" w="med" len="med"/>
                      <a:tailEnd type="none" w="med" len="med"/>
                    </a:lnB>
                    <a:solidFill>
                      <a:schemeClr val="accent6">
                        <a:lumMod val="20000"/>
                        <a:lumOff val="80000"/>
                      </a:schemeClr>
                    </a:solidFill>
                  </a:tcPr>
                </a:tc>
              </a:tr>
            </a:tbl>
          </a:graphicData>
        </a:graphic>
      </p:graphicFrame>
      <p:sp>
        <p:nvSpPr>
          <p:cNvPr id="5" name="文本框 4"/>
          <p:cNvSpPr txBox="1">
            <a:spLocks/>
          </p:cNvSpPr>
          <p:nvPr/>
        </p:nvSpPr>
        <p:spPr>
          <a:xfrm>
            <a:off x="1691808" y="6129180"/>
            <a:ext cx="5080000" cy="506730"/>
          </a:xfrm>
          <a:prstGeom prst="rect">
            <a:avLst/>
          </a:prstGeom>
          <a:noFill/>
          <a:ln w="9525" cap="flat" cmpd="sng">
            <a:noFill/>
            <a:prstDash val="solid"/>
            <a:miter/>
          </a:ln>
        </p:spPr>
        <p:txBody>
          <a:bodyPr vert="horz" wrap="square" lIns="91440" tIns="45720" rIns="91440" bIns="45720" anchor="t" anchorCtr="0">
            <a:prstTxWarp prst="textNoShape">
              <a:avLst/>
            </a:prstTxWarp>
            <a:spAutoFit/>
          </a:bodyPr>
          <a:lstStyle/>
          <a:p>
            <a:pPr marL="0" indent="0" algn="ctr">
              <a:lnSpc>
                <a:spcPct val="100000"/>
              </a:lnSpc>
              <a:spcBef>
                <a:spcPts val="0"/>
              </a:spcBef>
              <a:spcAft>
                <a:spcPts val="0"/>
              </a:spcAft>
              <a:buNone/>
            </a:pPr>
            <a:endParaRPr lang="en-US" altLang="zh-CN" sz="900" u="none" strike="noStrike" kern="1200" cap="none" spc="0" baseline="0">
              <a:latin typeface="Tahoma" pitchFamily="2" charset="0"/>
              <a:ea typeface="宋体" pitchFamily="2" charset="-122"/>
              <a:cs typeface="Tahoma" pitchFamily="2" charset="0"/>
            </a:endParaRPr>
          </a:p>
          <a:p>
            <a:pPr marL="0" indent="0" algn="ctr">
              <a:lnSpc>
                <a:spcPct val="100000"/>
              </a:lnSpc>
              <a:spcBef>
                <a:spcPts val="0"/>
              </a:spcBef>
              <a:spcAft>
                <a:spcPts val="0"/>
              </a:spcAft>
              <a:buNone/>
            </a:pPr>
            <a:r>
              <a:rPr lang="zh-CN" altLang="en-US" sz="900" u="none" strike="noStrike" kern="1200" cap="none" spc="0" baseline="0">
                <a:latin typeface="Tahoma" pitchFamily="2" charset="0"/>
                <a:ea typeface="宋体" pitchFamily="2" charset="-122"/>
                <a:cs typeface="Tahoma" pitchFamily="2" charset="0"/>
              </a:rPr>
              <a:t>表10-</a:t>
            </a:r>
            <a:r>
              <a:rPr lang="en-US" altLang="zh-CN" sz="900" u="none" strike="noStrike" kern="1200" cap="none" spc="0" baseline="0">
                <a:latin typeface="Tahoma" pitchFamily="2" charset="0"/>
                <a:ea typeface="宋体" pitchFamily="2" charset="-122"/>
                <a:cs typeface="Tahoma" pitchFamily="2" charset="0"/>
              </a:rPr>
              <a:t>customer</a:t>
            </a:r>
            <a:r>
              <a:rPr lang="zh-CN" altLang="en-US" sz="900" u="none" strike="noStrike" kern="1200" cap="none" spc="0" baseline="0">
                <a:latin typeface="Tahoma" pitchFamily="2" charset="0"/>
                <a:ea typeface="宋体" pitchFamily="2" charset="-122"/>
                <a:cs typeface="Tahoma" pitchFamily="2" charset="0"/>
              </a:rPr>
              <a:t>表结构</a:t>
            </a:r>
            <a:endParaRPr lang="en-US" altLang="zh-CN" sz="900" u="none" strike="noStrike" kern="1200" cap="none" spc="0" baseline="0">
              <a:latin typeface="宋体" pitchFamily="2" charset="-122"/>
              <a:ea typeface="宋体" pitchFamily="2" charset="-122"/>
              <a:cs typeface="Tahoma" pitchFamily="2" charset="0"/>
            </a:endParaRPr>
          </a:p>
          <a:p>
            <a:pPr marL="0" indent="0" algn="ctr">
              <a:lnSpc>
                <a:spcPct val="100000"/>
              </a:lnSpc>
              <a:spcBef>
                <a:spcPts val="0"/>
              </a:spcBef>
              <a:spcAft>
                <a:spcPts val="0"/>
              </a:spcAft>
              <a:buNone/>
            </a:pPr>
            <a:r>
              <a:rPr lang="zh-CN" altLang="en-US" sz="900" u="none" strike="noStrike" kern="1200" cap="none" spc="0" baseline="0">
                <a:latin typeface="宋体" pitchFamily="2" charset="-122"/>
                <a:ea typeface="宋体" pitchFamily="2" charset="-122"/>
                <a:cs typeface="Tahoma" pitchFamily="2" charset="0"/>
              </a:rPr>
              <a:t> </a:t>
            </a:r>
            <a:endParaRPr lang="zh-CN" altLang="en-US" sz="2400" u="none" strike="noStrike" kern="1200" cap="none" spc="0" baseline="0">
              <a:latin typeface="Tahoma" pitchFamily="2" charset="0"/>
              <a:ea typeface="宋体" pitchFamily="2" charset="-122"/>
              <a:cs typeface="Tahoma" pitchFamily="2" charset="0"/>
            </a:endParaRPr>
          </a:p>
        </p:txBody>
      </p:sp>
      <p:sp>
        <p:nvSpPr>
          <p:cNvPr id="3" name="灯片编号占位符 2"/>
          <p:cNvSpPr>
            <a:spLocks noGrp="1"/>
          </p:cNvSpPr>
          <p:nvPr>
            <p:ph type="sldNum" idx="12"/>
          </p:nvPr>
        </p:nvSpPr>
        <p:spPr/>
        <p:txBody>
          <a:bodyPr/>
          <a:lstStyle/>
          <a:p>
            <a:fld id="{CAD2D6BD-DE1B-4B5F-8B41-2702339687B9}" type="slidenum">
              <a:rPr lang="en-US" altLang="zh-CN" smtClean="0">
                <a:ea typeface="宋体" pitchFamily="2" charset="-122"/>
              </a:rPr>
              <a:t>51</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65799400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标题 47105"/>
          <p:cNvSpPr>
            <a:spLocks noGrp="1"/>
          </p:cNvSpPr>
          <p:nvPr>
            <p:ph type="title"/>
          </p:nvPr>
        </p:nvSpPr>
        <p:spPr>
          <a:xfrm>
            <a:off x="1066800" y="990600"/>
            <a:ext cx="6629400" cy="762000"/>
          </a:xfrm>
          <a:prstGeom prst="rect">
            <a:avLst/>
          </a:prstGeom>
        </p:spPr>
        <p:txBody>
          <a:bodyPr>
            <a:prstTxWarp prst="textNoShape">
              <a:avLst/>
            </a:prstTxWarp>
            <a:noAutofit/>
          </a:bodyPr>
          <a:lstStyle/>
          <a:p>
            <a:r>
              <a:rPr lang="zh-CN" altLang="en-US">
                <a:latin typeface="黑体" pitchFamily="2" charset="-122"/>
                <a:ea typeface="黑体" pitchFamily="2" charset="-122"/>
              </a:rPr>
              <a:t>第五步：数据库实施</a:t>
            </a:r>
          </a:p>
        </p:txBody>
      </p:sp>
      <p:sp>
        <p:nvSpPr>
          <p:cNvPr id="47107" name="内容占位符 47106"/>
          <p:cNvSpPr>
            <a:spLocks noGrp="1"/>
          </p:cNvSpPr>
          <p:nvPr>
            <p:ph idx="1"/>
          </p:nvPr>
        </p:nvSpPr>
        <p:spPr>
          <a:xfrm>
            <a:off x="496569" y="1995104"/>
            <a:ext cx="8305800" cy="3685296"/>
          </a:xfrm>
          <a:prstGeom prst="rect">
            <a:avLst/>
          </a:prstGeom>
        </p:spPr>
        <p:txBody>
          <a:bodyPr>
            <a:prstTxWarp prst="textNoShape">
              <a:avLst/>
            </a:prstTxWarp>
            <a:noAutofit/>
          </a:bodyPr>
          <a:lstStyle/>
          <a:p>
            <a:pPr algn="just">
              <a:lnSpc>
                <a:spcPct val="110000"/>
              </a:lnSpc>
              <a:buClr>
                <a:schemeClr val="folHlink"/>
              </a:buClr>
              <a:buSzPct val="100000"/>
              <a:buFont typeface="Wingdings" pitchFamily="2" charset="2"/>
              <a:buChar char="§"/>
            </a:pPr>
            <a:r>
              <a:rPr lang="zh-CN" altLang="en-US" sz="2400" dirty="0">
                <a:latin typeface="宋体" pitchFamily="2" charset="-122"/>
              </a:rPr>
              <a:t>根据</a:t>
            </a:r>
            <a:r>
              <a:rPr lang="zh-CN" altLang="en-US" sz="2400" dirty="0">
                <a:solidFill>
                  <a:srgbClr val="FF0000"/>
                </a:solidFill>
                <a:latin typeface="宋体" pitchFamily="2" charset="-122"/>
              </a:rPr>
              <a:t>逻辑设计</a:t>
            </a:r>
            <a:r>
              <a:rPr lang="zh-CN" altLang="en-US" sz="2400" dirty="0">
                <a:latin typeface="宋体" pitchFamily="2" charset="-122"/>
              </a:rPr>
              <a:t>和</a:t>
            </a:r>
            <a:r>
              <a:rPr lang="zh-CN" altLang="en-US" sz="2400" dirty="0">
                <a:solidFill>
                  <a:srgbClr val="FF0000"/>
                </a:solidFill>
                <a:latin typeface="宋体" pitchFamily="2" charset="-122"/>
              </a:rPr>
              <a:t>物理设计</a:t>
            </a:r>
            <a:r>
              <a:rPr lang="zh-CN" altLang="en-US" sz="2400" dirty="0">
                <a:latin typeface="宋体" pitchFamily="2" charset="-122"/>
              </a:rPr>
              <a:t>的结果建立</a:t>
            </a:r>
            <a:r>
              <a:rPr lang="zh-CN" altLang="en-US" sz="2400" dirty="0">
                <a:solidFill>
                  <a:srgbClr val="FF0000"/>
                </a:solidFill>
                <a:latin typeface="宋体" pitchFamily="2" charset="-122"/>
              </a:rPr>
              <a:t>数据库</a:t>
            </a:r>
            <a:r>
              <a:rPr lang="zh-CN" altLang="en-US" sz="2400" dirty="0">
                <a:latin typeface="宋体" pitchFamily="2" charset="-122"/>
              </a:rPr>
              <a:t>，</a:t>
            </a:r>
            <a:r>
              <a:rPr lang="zh-CN" altLang="en-US" sz="2400" dirty="0">
                <a:solidFill>
                  <a:srgbClr val="FF0000"/>
                </a:solidFill>
                <a:latin typeface="宋体" pitchFamily="2" charset="-122"/>
              </a:rPr>
              <a:t>编制</a:t>
            </a:r>
            <a:r>
              <a:rPr lang="zh-CN" altLang="en-US" sz="2400" dirty="0">
                <a:latin typeface="宋体" pitchFamily="2" charset="-122"/>
              </a:rPr>
              <a:t>和</a:t>
            </a:r>
            <a:r>
              <a:rPr lang="zh-CN" altLang="en-US" sz="2400" dirty="0">
                <a:solidFill>
                  <a:srgbClr val="FF0000"/>
                </a:solidFill>
                <a:latin typeface="宋体" pitchFamily="2" charset="-122"/>
              </a:rPr>
              <a:t>调应用程序</a:t>
            </a:r>
            <a:r>
              <a:rPr lang="zh-CN" altLang="en-US" sz="2400" dirty="0">
                <a:latin typeface="宋体" pitchFamily="2" charset="-122"/>
              </a:rPr>
              <a:t>，</a:t>
            </a:r>
            <a:r>
              <a:rPr lang="zh-CN" altLang="en-US" sz="2400" dirty="0">
                <a:solidFill>
                  <a:srgbClr val="FF0000"/>
                </a:solidFill>
                <a:latin typeface="宋体" pitchFamily="2" charset="-122"/>
              </a:rPr>
              <a:t>组织</a:t>
            </a:r>
            <a:r>
              <a:rPr lang="zh-CN" altLang="en-US" sz="2400" dirty="0">
                <a:latin typeface="宋体" pitchFamily="2" charset="-122"/>
              </a:rPr>
              <a:t>数据</a:t>
            </a:r>
            <a:r>
              <a:rPr lang="zh-CN" altLang="en-US" sz="2400" dirty="0">
                <a:solidFill>
                  <a:srgbClr val="FF0000"/>
                </a:solidFill>
                <a:latin typeface="宋体" pitchFamily="2" charset="-122"/>
              </a:rPr>
              <a:t>入库</a:t>
            </a:r>
            <a:r>
              <a:rPr lang="zh-CN" altLang="en-US" sz="2400" dirty="0">
                <a:latin typeface="宋体" pitchFamily="2" charset="-122"/>
              </a:rPr>
              <a:t>，并进行</a:t>
            </a:r>
            <a:r>
              <a:rPr lang="zh-CN" altLang="en-US" sz="2400" dirty="0">
                <a:solidFill>
                  <a:srgbClr val="FF0000"/>
                </a:solidFill>
                <a:latin typeface="宋体" pitchFamily="2" charset="-122"/>
              </a:rPr>
              <a:t>试运行</a:t>
            </a:r>
            <a:r>
              <a:rPr lang="zh-CN" altLang="en-US" sz="2400" dirty="0">
                <a:latin typeface="宋体" pitchFamily="2" charset="-122"/>
              </a:rPr>
              <a:t>。</a:t>
            </a:r>
            <a:endParaRPr lang="en-US" altLang="zh-CN" sz="2400" dirty="0">
              <a:latin typeface="宋体" pitchFamily="2" charset="-122"/>
            </a:endParaRPr>
          </a:p>
          <a:p>
            <a:pPr algn="just">
              <a:lnSpc>
                <a:spcPct val="110000"/>
              </a:lnSpc>
              <a:buClr>
                <a:schemeClr val="folHlink"/>
              </a:buClr>
              <a:buSzPct val="100000"/>
              <a:buFont typeface="Wingdings" pitchFamily="2" charset="2"/>
              <a:buChar char="§"/>
            </a:pPr>
            <a:r>
              <a:rPr lang="zh-CN" altLang="en-US" sz="2400" dirty="0">
                <a:latin typeface="宋体" pitchFamily="2" charset="-122"/>
              </a:rPr>
              <a:t>数据库实施是一项比较</a:t>
            </a:r>
            <a:r>
              <a:rPr lang="zh-CN" altLang="en-US" sz="2400" dirty="0">
                <a:solidFill>
                  <a:srgbClr val="FF0000"/>
                </a:solidFill>
                <a:latin typeface="宋体" pitchFamily="2" charset="-122"/>
              </a:rPr>
              <a:t>繁重</a:t>
            </a:r>
            <a:r>
              <a:rPr lang="zh-CN" altLang="en-US" sz="2400" dirty="0">
                <a:latin typeface="宋体" pitchFamily="2" charset="-122"/>
              </a:rPr>
              <a:t>的工作，</a:t>
            </a:r>
            <a:r>
              <a:rPr lang="zh-CN" altLang="en-US" sz="2400" dirty="0">
                <a:solidFill>
                  <a:srgbClr val="FF0000"/>
                </a:solidFill>
                <a:latin typeface="宋体" pitchFamily="2" charset="-122"/>
              </a:rPr>
              <a:t>设计的部门</a:t>
            </a:r>
            <a:r>
              <a:rPr lang="zh-CN" altLang="en-US" sz="2400" dirty="0">
                <a:latin typeface="宋体" pitchFamily="2" charset="-122"/>
              </a:rPr>
              <a:t>和</a:t>
            </a:r>
            <a:r>
              <a:rPr lang="zh-CN" altLang="en-US" sz="2400" dirty="0">
                <a:solidFill>
                  <a:srgbClr val="FF0000"/>
                </a:solidFill>
                <a:latin typeface="宋体" pitchFamily="2" charset="-122"/>
              </a:rPr>
              <a:t>人员</a:t>
            </a:r>
            <a:r>
              <a:rPr lang="zh-CN" altLang="en-US" sz="2400" dirty="0">
                <a:latin typeface="宋体" pitchFamily="2" charset="-122"/>
              </a:rPr>
              <a:t>较多，并且将对</a:t>
            </a:r>
            <a:r>
              <a:rPr lang="zh-CN" altLang="en-US" sz="2400" dirty="0">
                <a:solidFill>
                  <a:srgbClr val="FF0000"/>
                </a:solidFill>
                <a:latin typeface="宋体" pitchFamily="2" charset="-122"/>
              </a:rPr>
              <a:t>实际业务流程</a:t>
            </a:r>
            <a:r>
              <a:rPr lang="zh-CN" altLang="en-US" sz="2400" dirty="0">
                <a:latin typeface="宋体" pitchFamily="2" charset="-122"/>
              </a:rPr>
              <a:t>产生影响。</a:t>
            </a:r>
            <a:endParaRPr lang="en-US" altLang="zh-CN" sz="2400" dirty="0">
              <a:latin typeface="宋体" pitchFamily="2" charset="-122"/>
            </a:endParaRPr>
          </a:p>
          <a:p>
            <a:pPr algn="just">
              <a:lnSpc>
                <a:spcPct val="110000"/>
              </a:lnSpc>
              <a:buClr>
                <a:schemeClr val="folHlink"/>
              </a:buClr>
              <a:buSzPct val="100000"/>
              <a:buFont typeface="Wingdings" pitchFamily="2" charset="2"/>
              <a:buChar char="§"/>
            </a:pPr>
            <a:r>
              <a:rPr lang="zh-CN" altLang="en-US" sz="2400" dirty="0">
                <a:latin typeface="宋体" pitchFamily="2" charset="-122"/>
              </a:rPr>
              <a:t>数据库实施</a:t>
            </a:r>
            <a:r>
              <a:rPr lang="zh-CN" altLang="en-US" sz="2400" dirty="0">
                <a:solidFill>
                  <a:srgbClr val="FF0000"/>
                </a:solidFill>
                <a:latin typeface="宋体" pitchFamily="2" charset="-122"/>
              </a:rPr>
              <a:t>初期</a:t>
            </a:r>
            <a:r>
              <a:rPr lang="zh-CN" altLang="en-US" sz="2400" dirty="0">
                <a:latin typeface="宋体" pitchFamily="2" charset="-122"/>
              </a:rPr>
              <a:t>往往会出现</a:t>
            </a:r>
            <a:r>
              <a:rPr lang="zh-CN" altLang="en-US" sz="2400" dirty="0">
                <a:solidFill>
                  <a:srgbClr val="FF0000"/>
                </a:solidFill>
                <a:latin typeface="宋体" pitchFamily="2" charset="-122"/>
              </a:rPr>
              <a:t>各种各样的问题</a:t>
            </a:r>
            <a:r>
              <a:rPr lang="zh-CN" altLang="en-US" sz="2400" dirty="0">
                <a:latin typeface="宋体" pitchFamily="2" charset="-122"/>
              </a:rPr>
              <a:t>，这是</a:t>
            </a:r>
            <a:r>
              <a:rPr lang="zh-CN" altLang="en-US" sz="2400" dirty="0">
                <a:solidFill>
                  <a:srgbClr val="FF0000"/>
                </a:solidFill>
                <a:latin typeface="宋体" pitchFamily="2" charset="-122"/>
              </a:rPr>
              <a:t>正常的现象</a:t>
            </a:r>
            <a:r>
              <a:rPr lang="zh-CN" altLang="en-US" sz="2400" dirty="0">
                <a:latin typeface="宋体" pitchFamily="2" charset="-122"/>
              </a:rPr>
              <a:t>，关键在于能否采取</a:t>
            </a:r>
            <a:r>
              <a:rPr lang="zh-CN" altLang="en-US" sz="2400" dirty="0">
                <a:solidFill>
                  <a:srgbClr val="FF0000"/>
                </a:solidFill>
                <a:latin typeface="宋体" pitchFamily="2" charset="-122"/>
              </a:rPr>
              <a:t>正确的方法</a:t>
            </a:r>
            <a:r>
              <a:rPr lang="zh-CN" altLang="en-US" sz="2400" dirty="0">
                <a:latin typeface="宋体" pitchFamily="2" charset="-122"/>
              </a:rPr>
              <a:t>加以</a:t>
            </a:r>
            <a:r>
              <a:rPr lang="zh-CN" altLang="en-US" sz="2400" dirty="0">
                <a:solidFill>
                  <a:srgbClr val="FF0000"/>
                </a:solidFill>
                <a:latin typeface="宋体" pitchFamily="2" charset="-122"/>
              </a:rPr>
              <a:t>解决</a:t>
            </a:r>
            <a:r>
              <a:rPr lang="zh-CN" altLang="en-US" sz="2400" dirty="0">
                <a:latin typeface="宋体" pitchFamily="2" charset="-122"/>
              </a:rPr>
              <a:t>。</a:t>
            </a:r>
            <a:endParaRPr lang="en-US" altLang="zh-CN" sz="2400" dirty="0">
              <a:latin typeface="宋体" pitchFamily="2" charset="-122"/>
            </a:endParaRPr>
          </a:p>
          <a:p>
            <a:pPr algn="just">
              <a:lnSpc>
                <a:spcPct val="110000"/>
              </a:lnSpc>
              <a:buClr>
                <a:schemeClr val="folHlink"/>
              </a:buClr>
              <a:buSzPct val="100000"/>
              <a:buFont typeface="Wingdings" pitchFamily="2" charset="2"/>
              <a:buChar char="§"/>
            </a:pPr>
            <a:r>
              <a:rPr lang="zh-CN" altLang="en-US" sz="2400" dirty="0">
                <a:latin typeface="宋体" pitchFamily="2" charset="-122"/>
              </a:rPr>
              <a:t>主要包括以下工作：用</a:t>
            </a:r>
            <a:r>
              <a:rPr lang="en-US" altLang="zh-CN" sz="2400" dirty="0">
                <a:solidFill>
                  <a:srgbClr val="FF0000"/>
                </a:solidFill>
                <a:latin typeface="宋体" pitchFamily="2" charset="-122"/>
              </a:rPr>
              <a:t>DDL</a:t>
            </a:r>
            <a:r>
              <a:rPr lang="zh-CN" altLang="en-US" sz="2400" dirty="0">
                <a:solidFill>
                  <a:srgbClr val="FF0000"/>
                </a:solidFill>
                <a:latin typeface="宋体" pitchFamily="2" charset="-122"/>
              </a:rPr>
              <a:t>建立数据库结构</a:t>
            </a:r>
            <a:r>
              <a:rPr lang="zh-CN" altLang="en-US" sz="2400" dirty="0">
                <a:latin typeface="宋体" pitchFamily="2" charset="-122"/>
              </a:rPr>
              <a:t>、</a:t>
            </a:r>
            <a:r>
              <a:rPr lang="zh-CN" altLang="en-US" sz="2400" dirty="0">
                <a:solidFill>
                  <a:srgbClr val="FF0000"/>
                </a:solidFill>
                <a:latin typeface="宋体" pitchFamily="2" charset="-122"/>
              </a:rPr>
              <a:t>组织数据入库</a:t>
            </a:r>
            <a:r>
              <a:rPr lang="zh-CN" altLang="en-US" sz="2400" dirty="0">
                <a:latin typeface="宋体" pitchFamily="2" charset="-122"/>
              </a:rPr>
              <a:t>、</a:t>
            </a:r>
            <a:r>
              <a:rPr lang="zh-CN" altLang="en-US" sz="2400" dirty="0">
                <a:solidFill>
                  <a:srgbClr val="FF0000"/>
                </a:solidFill>
                <a:latin typeface="宋体" pitchFamily="2" charset="-122"/>
              </a:rPr>
              <a:t>编制</a:t>
            </a:r>
            <a:r>
              <a:rPr lang="zh-CN" altLang="en-US" sz="2400" dirty="0">
                <a:latin typeface="宋体" pitchFamily="2" charset="-122"/>
              </a:rPr>
              <a:t>和</a:t>
            </a:r>
            <a:r>
              <a:rPr lang="zh-CN" altLang="en-US" sz="2400" dirty="0">
                <a:solidFill>
                  <a:srgbClr val="FF0000"/>
                </a:solidFill>
                <a:latin typeface="宋体" pitchFamily="2" charset="-122"/>
              </a:rPr>
              <a:t>调应用程序</a:t>
            </a:r>
            <a:r>
              <a:rPr lang="zh-CN" altLang="en-US" sz="2400" dirty="0">
                <a:latin typeface="宋体" pitchFamily="2" charset="-122"/>
              </a:rPr>
              <a:t>、并进行</a:t>
            </a:r>
            <a:r>
              <a:rPr lang="zh-CN" altLang="en-US" sz="2400" dirty="0">
                <a:solidFill>
                  <a:srgbClr val="FF0000"/>
                </a:solidFill>
                <a:latin typeface="宋体" pitchFamily="2" charset="-122"/>
              </a:rPr>
              <a:t>试运行</a:t>
            </a:r>
            <a:endParaRPr lang="en-US" altLang="zh-CN" sz="2400" dirty="0">
              <a:solidFill>
                <a:srgbClr val="FF0000"/>
              </a:solidFill>
              <a:latin typeface="宋体" pitchFamily="2" charset="-122"/>
            </a:endParaRPr>
          </a:p>
          <a:p>
            <a:pPr marL="0" indent="0">
              <a:lnSpc>
                <a:spcPct val="110000"/>
              </a:lnSpc>
              <a:buNone/>
            </a:pPr>
            <a:endParaRPr lang="zh-CN" altLang="en-US" sz="2400" dirty="0">
              <a:latin typeface="宋体" pitchFamily="2" charset="-122"/>
            </a:endParaRP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52</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38885107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21730" y="143781"/>
            <a:ext cx="7793037" cy="765051"/>
          </a:xfrm>
          <a:prstGeom prst="rect">
            <a:avLst/>
          </a:prstGeom>
        </p:spPr>
        <p:txBody>
          <a:bodyPr>
            <a:prstTxWarp prst="textNoShape">
              <a:avLst/>
            </a:prstTxWarp>
            <a:noAutofit/>
          </a:bodyPr>
          <a:lstStyle/>
          <a:p>
            <a:r>
              <a:rPr lang="en-US" altLang="zh-CN"/>
              <a:t>customer </a:t>
            </a:r>
            <a:r>
              <a:rPr lang="zh-CN" altLang="en-US"/>
              <a:t>表</a:t>
            </a:r>
            <a:r>
              <a:rPr lang="en-US" altLang="zh-CN"/>
              <a:t>(ACCESS)</a:t>
            </a:r>
            <a:endParaRPr lang="zh-CN" altLang="en-US"/>
          </a:p>
        </p:txBody>
      </p:sp>
      <p:pic>
        <p:nvPicPr>
          <p:cNvPr id="6146" name="Picture 2" descr="C:\Users\PC\AppData\Local\Temp\企业微信截图_16504218697618.png"/>
          <p:cNvPicPr>
            <a:picLocks noChangeAspect="1"/>
          </p:cNvPicPr>
          <p:nvPr/>
        </p:nvPicPr>
        <p:blipFill>
          <a:blip r:embed="rId2" cstate="print"/>
          <a:stretch>
            <a:fillRect/>
          </a:stretch>
        </p:blipFill>
        <p:spPr>
          <a:xfrm>
            <a:off x="161706" y="1538874"/>
            <a:ext cx="8896350" cy="5086350"/>
          </a:xfrm>
          <a:prstGeom prst="rect">
            <a:avLst/>
          </a:prstGeom>
          <a:noFill/>
          <a:ln w="9525" cap="flat" cmpd="sng">
            <a:noFill/>
            <a:prstDash val="solid"/>
            <a:miter/>
          </a:ln>
        </p:spPr>
      </p:pic>
      <p:sp>
        <p:nvSpPr>
          <p:cNvPr id="3" name="灯片编号占位符 2"/>
          <p:cNvSpPr>
            <a:spLocks noGrp="1"/>
          </p:cNvSpPr>
          <p:nvPr>
            <p:ph type="sldNum" idx="12"/>
          </p:nvPr>
        </p:nvSpPr>
        <p:spPr/>
        <p:txBody>
          <a:bodyPr/>
          <a:lstStyle/>
          <a:p>
            <a:fld id="{CAD2D6BD-DE1B-4B5F-8B41-2702339687B9}" type="slidenum">
              <a:rPr lang="en-US" altLang="zh-CN" smtClean="0">
                <a:ea typeface="宋体" pitchFamily="2" charset="-122"/>
              </a:rPr>
              <a:t>53</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43757939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标题 48129"/>
          <p:cNvSpPr>
            <a:spLocks noGrp="1"/>
          </p:cNvSpPr>
          <p:nvPr>
            <p:ph type="title"/>
          </p:nvPr>
        </p:nvSpPr>
        <p:spPr>
          <a:xfrm>
            <a:off x="1150938" y="838200"/>
            <a:ext cx="7154862" cy="922338"/>
          </a:xfrm>
          <a:prstGeom prst="rect">
            <a:avLst/>
          </a:prstGeom>
        </p:spPr>
        <p:txBody>
          <a:bodyPr>
            <a:prstTxWarp prst="textNoShape">
              <a:avLst/>
            </a:prstTxWarp>
            <a:noAutofit/>
          </a:bodyPr>
          <a:lstStyle/>
          <a:p>
            <a:r>
              <a:rPr lang="zh-CN" altLang="en-US">
                <a:latin typeface="黑体" pitchFamily="2" charset="-122"/>
                <a:ea typeface="黑体" pitchFamily="2" charset="-122"/>
              </a:rPr>
              <a:t>第五步：数据库实施</a:t>
            </a:r>
          </a:p>
        </p:txBody>
      </p:sp>
      <p:sp>
        <p:nvSpPr>
          <p:cNvPr id="48131" name="内容占位符 48130"/>
          <p:cNvSpPr>
            <a:spLocks noGrp="1"/>
          </p:cNvSpPr>
          <p:nvPr>
            <p:ph idx="1"/>
          </p:nvPr>
        </p:nvSpPr>
        <p:spPr>
          <a:xfrm>
            <a:off x="1182688" y="2017713"/>
            <a:ext cx="7351710" cy="4114798"/>
          </a:xfrm>
          <a:prstGeom prst="rect">
            <a:avLst/>
          </a:prstGeom>
        </p:spPr>
        <p:txBody>
          <a:bodyPr>
            <a:prstTxWarp prst="textNoShape">
              <a:avLst/>
            </a:prstTxWarp>
            <a:noAutofit/>
          </a:bodyPr>
          <a:lstStyle/>
          <a:p>
            <a:r>
              <a:rPr lang="zh-CN" altLang="en-US">
                <a:latin typeface="宋体" pitchFamily="2" charset="-122"/>
              </a:rPr>
              <a:t>数据库实施步骤图</a:t>
            </a:r>
            <a:endParaRPr lang="en-US" altLang="zh-CN">
              <a:latin typeface="宋体" pitchFamily="2" charset="-122"/>
            </a:endParaRPr>
          </a:p>
          <a:p>
            <a:r>
              <a:rPr lang="zh-CN" altLang="en-US">
                <a:latin typeface="宋体" pitchFamily="2" charset="-122"/>
              </a:rPr>
              <a:t>用</a:t>
            </a:r>
            <a:r>
              <a:rPr lang="en-US" altLang="zh-CN">
                <a:latin typeface="宋体" pitchFamily="2" charset="-122"/>
              </a:rPr>
              <a:t>DDL</a:t>
            </a:r>
            <a:r>
              <a:rPr lang="zh-CN" altLang="en-US">
                <a:latin typeface="宋体" pitchFamily="2" charset="-122"/>
              </a:rPr>
              <a:t>建立数据库结构</a:t>
            </a:r>
            <a:endParaRPr lang="en-US" altLang="zh-CN">
              <a:latin typeface="宋体" pitchFamily="2" charset="-122"/>
            </a:endParaRPr>
          </a:p>
          <a:p>
            <a:r>
              <a:rPr lang="zh-CN" altLang="en-US">
                <a:latin typeface="宋体" pitchFamily="2" charset="-122"/>
              </a:rPr>
              <a:t>组织数据入库</a:t>
            </a:r>
            <a:endParaRPr lang="en-US" altLang="zh-CN">
              <a:latin typeface="宋体" pitchFamily="2" charset="-122"/>
            </a:endParaRPr>
          </a:p>
          <a:p>
            <a:r>
              <a:rPr lang="zh-CN" altLang="en-US">
                <a:latin typeface="宋体" pitchFamily="2" charset="-122"/>
              </a:rPr>
              <a:t>编制和调应用程序</a:t>
            </a:r>
            <a:endParaRPr lang="en-US" altLang="zh-CN">
              <a:latin typeface="宋体" pitchFamily="2" charset="-122"/>
            </a:endParaRPr>
          </a:p>
          <a:p>
            <a:r>
              <a:rPr lang="zh-CN" altLang="en-US">
                <a:latin typeface="宋体" pitchFamily="2" charset="-122"/>
              </a:rPr>
              <a:t> 并进行试运行</a:t>
            </a:r>
            <a:endParaRPr lang="en-US" altLang="zh-CN">
              <a:latin typeface="宋体" pitchFamily="2" charset="-122"/>
            </a:endParaRPr>
          </a:p>
          <a:p>
            <a:endParaRPr lang="zh-CN" altLang="en-US">
              <a:latin typeface="宋体" pitchFamily="2" charset="-122"/>
            </a:endParaRP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54</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01812784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标题 49153"/>
          <p:cNvSpPr>
            <a:spLocks noGrp="1"/>
          </p:cNvSpPr>
          <p:nvPr>
            <p:ph type="title"/>
          </p:nvPr>
        </p:nvSpPr>
        <p:spPr>
          <a:xfrm>
            <a:off x="1066800" y="1066800"/>
            <a:ext cx="6477000" cy="762000"/>
          </a:xfrm>
          <a:prstGeom prst="rect">
            <a:avLst/>
          </a:prstGeom>
        </p:spPr>
        <p:txBody>
          <a:bodyPr>
            <a:prstTxWarp prst="textNoShape">
              <a:avLst/>
            </a:prstTxWarp>
            <a:noAutofit/>
          </a:bodyPr>
          <a:lstStyle/>
          <a:p>
            <a:r>
              <a:rPr lang="zh-CN" altLang="en-US">
                <a:latin typeface="黑体" pitchFamily="2" charset="-122"/>
                <a:ea typeface="黑体" pitchFamily="2" charset="-122"/>
              </a:rPr>
              <a:t>数据库实施步骤图</a:t>
            </a:r>
          </a:p>
        </p:txBody>
      </p:sp>
      <p:sp>
        <p:nvSpPr>
          <p:cNvPr id="49155" name="矩形 49154"/>
          <p:cNvSpPr>
            <a:spLocks/>
          </p:cNvSpPr>
          <p:nvPr/>
        </p:nvSpPr>
        <p:spPr>
          <a:xfrm>
            <a:off x="1828800" y="1981200"/>
            <a:ext cx="5334000" cy="2971800"/>
          </a:xfrm>
          <a:prstGeom prst="rect">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ctr" anchorCtr="0">
            <a:prstTxWarp prst="textNoShape">
              <a:avLst/>
            </a:prstTxWarp>
            <a:noAutofit/>
          </a:bodyPr>
          <a:lstStyle/>
          <a:p>
            <a:pPr marL="0" indent="0" algn="ctr">
              <a:lnSpc>
                <a:spcPct val="100000"/>
              </a:lnSpc>
              <a:spcBef>
                <a:spcPts val="0"/>
              </a:spcBef>
              <a:spcAft>
                <a:spcPts val="0"/>
              </a:spcAft>
              <a:buNone/>
            </a:pPr>
            <a:endParaRPr lang="zh-CN" altLang="en-US" sz="2400" u="none" strike="noStrike" kern="1200" cap="none" spc="0" baseline="0">
              <a:latin typeface="Tahoma" pitchFamily="2" charset="0"/>
              <a:ea typeface="宋体" pitchFamily="2" charset="-122"/>
              <a:cs typeface="Times New Roman" charset="0"/>
            </a:endParaRPr>
          </a:p>
        </p:txBody>
      </p:sp>
      <p:sp>
        <p:nvSpPr>
          <p:cNvPr id="49156" name="椭圆 49155"/>
          <p:cNvSpPr>
            <a:spLocks/>
          </p:cNvSpPr>
          <p:nvPr/>
        </p:nvSpPr>
        <p:spPr>
          <a:xfrm>
            <a:off x="2286000" y="2743200"/>
            <a:ext cx="1219200" cy="16002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仿宋_GB2312" pitchFamily="1" charset="-122"/>
                <a:ea typeface="宋体" pitchFamily="2" charset="-122"/>
                <a:cs typeface="Tahoma" pitchFamily="2" charset="0"/>
              </a:rPr>
              <a:t>建立数据库结构</a:t>
            </a:r>
            <a:endParaRPr lang="zh-CN" altLang="en-US" sz="2000" u="none" strike="noStrike" kern="1200" cap="none" spc="0" baseline="0">
              <a:latin typeface="Times New Roman" charset="0"/>
              <a:ea typeface="宋体" pitchFamily="2" charset="-122"/>
              <a:cs typeface="Tahoma" pitchFamily="2" charset="0"/>
            </a:endParaRPr>
          </a:p>
        </p:txBody>
      </p:sp>
      <p:sp>
        <p:nvSpPr>
          <p:cNvPr id="49157" name="椭圆 49156"/>
          <p:cNvSpPr>
            <a:spLocks/>
          </p:cNvSpPr>
          <p:nvPr/>
        </p:nvSpPr>
        <p:spPr>
          <a:xfrm>
            <a:off x="3886200" y="2286000"/>
            <a:ext cx="1295400" cy="11430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仿宋_GB2312" pitchFamily="1" charset="-122"/>
                <a:ea typeface="宋体" pitchFamily="2" charset="-122"/>
                <a:cs typeface="Tahoma" pitchFamily="2" charset="0"/>
              </a:rPr>
              <a:t>组织数据入库</a:t>
            </a:r>
            <a:endParaRPr lang="zh-CN" altLang="en-US" sz="2000" u="none" strike="noStrike" kern="1200" cap="none" spc="0" baseline="0">
              <a:latin typeface="Times New Roman" charset="0"/>
              <a:ea typeface="宋体" pitchFamily="2" charset="-122"/>
              <a:cs typeface="Tahoma" pitchFamily="2" charset="0"/>
            </a:endParaRPr>
          </a:p>
        </p:txBody>
      </p:sp>
      <p:sp>
        <p:nvSpPr>
          <p:cNvPr id="49158" name="椭圆 49157"/>
          <p:cNvSpPr>
            <a:spLocks/>
          </p:cNvSpPr>
          <p:nvPr/>
        </p:nvSpPr>
        <p:spPr>
          <a:xfrm>
            <a:off x="4038600" y="3505200"/>
            <a:ext cx="1295400" cy="12954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仿宋_GB2312" pitchFamily="1" charset="-122"/>
                <a:ea typeface="宋体" pitchFamily="2" charset="-122"/>
                <a:cs typeface="Tahoma" pitchFamily="2" charset="0"/>
              </a:rPr>
              <a:t>编制调应用程序</a:t>
            </a:r>
            <a:endParaRPr lang="zh-CN" altLang="en-US" sz="2000" u="none" strike="noStrike" kern="1200" cap="none" spc="0" baseline="0">
              <a:latin typeface="Times New Roman" charset="0"/>
              <a:ea typeface="宋体" pitchFamily="2" charset="-122"/>
              <a:cs typeface="Tahoma" pitchFamily="2" charset="0"/>
            </a:endParaRPr>
          </a:p>
        </p:txBody>
      </p:sp>
      <p:sp>
        <p:nvSpPr>
          <p:cNvPr id="49159" name="直接连接符 49158"/>
          <p:cNvSpPr>
            <a:spLocks/>
          </p:cNvSpPr>
          <p:nvPr/>
        </p:nvSpPr>
        <p:spPr>
          <a:xfrm>
            <a:off x="1219200" y="3429000"/>
            <a:ext cx="990600" cy="0"/>
          </a:xfrm>
          <a:prstGeom prst="line">
            <a:avLst/>
          </a:prstGeom>
          <a:ln w="9525" cap="flat" cmpd="sng">
            <a:solidFill>
              <a:srgbClr val="000000"/>
            </a:solidFill>
            <a:prstDash val="solid"/>
            <a:miter/>
            <a:headEnd type="none" w="med" len="med"/>
            <a:tailEnd type="triangle" w="med" len="med"/>
          </a:ln>
        </p:spPr>
      </p:sp>
      <p:sp>
        <p:nvSpPr>
          <p:cNvPr id="49160" name="直接连接符 49159"/>
          <p:cNvSpPr>
            <a:spLocks/>
          </p:cNvSpPr>
          <p:nvPr/>
        </p:nvSpPr>
        <p:spPr>
          <a:xfrm flipV="1">
            <a:off x="6858000" y="3352800"/>
            <a:ext cx="1219200" cy="0"/>
          </a:xfrm>
          <a:prstGeom prst="line">
            <a:avLst/>
          </a:prstGeom>
          <a:ln w="9525" cap="flat" cmpd="sng">
            <a:solidFill>
              <a:srgbClr val="000000"/>
            </a:solidFill>
            <a:prstDash val="solid"/>
            <a:miter/>
            <a:headEnd type="none" w="med" len="med"/>
            <a:tailEnd type="triangle" w="med" len="med"/>
          </a:ln>
        </p:spPr>
      </p:sp>
      <p:sp>
        <p:nvSpPr>
          <p:cNvPr id="49161" name="直接连接符 49160"/>
          <p:cNvSpPr>
            <a:spLocks/>
          </p:cNvSpPr>
          <p:nvPr/>
        </p:nvSpPr>
        <p:spPr>
          <a:xfrm flipV="1">
            <a:off x="3429000" y="2895600"/>
            <a:ext cx="457200" cy="228600"/>
          </a:xfrm>
          <a:prstGeom prst="line">
            <a:avLst/>
          </a:prstGeom>
          <a:ln w="9525" cap="flat" cmpd="sng">
            <a:solidFill>
              <a:srgbClr val="000000"/>
            </a:solidFill>
            <a:prstDash val="solid"/>
            <a:miter/>
            <a:headEnd type="none" w="med" len="med"/>
            <a:tailEnd type="triangle" w="med" len="lg"/>
          </a:ln>
        </p:spPr>
      </p:sp>
      <p:sp>
        <p:nvSpPr>
          <p:cNvPr id="49162" name="直接连接符 49161"/>
          <p:cNvSpPr>
            <a:spLocks/>
          </p:cNvSpPr>
          <p:nvPr/>
        </p:nvSpPr>
        <p:spPr>
          <a:xfrm>
            <a:off x="3505200" y="3733800"/>
            <a:ext cx="609600" cy="381000"/>
          </a:xfrm>
          <a:prstGeom prst="line">
            <a:avLst/>
          </a:prstGeom>
          <a:ln w="9525" cap="flat" cmpd="sng">
            <a:solidFill>
              <a:srgbClr val="000000"/>
            </a:solidFill>
            <a:prstDash val="solid"/>
            <a:miter/>
            <a:headEnd type="none" w="med" len="med"/>
            <a:tailEnd type="triangle" w="med" len="lg"/>
          </a:ln>
        </p:spPr>
      </p:sp>
      <p:sp>
        <p:nvSpPr>
          <p:cNvPr id="49163" name="直接连接符 49162"/>
          <p:cNvSpPr>
            <a:spLocks/>
          </p:cNvSpPr>
          <p:nvPr/>
        </p:nvSpPr>
        <p:spPr>
          <a:xfrm flipV="1">
            <a:off x="5334000" y="3733800"/>
            <a:ext cx="533400" cy="228600"/>
          </a:xfrm>
          <a:prstGeom prst="line">
            <a:avLst/>
          </a:prstGeom>
          <a:ln w="9525" cap="flat" cmpd="sng">
            <a:solidFill>
              <a:srgbClr val="000000"/>
            </a:solidFill>
            <a:prstDash val="solid"/>
            <a:miter/>
            <a:headEnd type="none" w="med" len="med"/>
            <a:tailEnd type="triangle" w="med" len="lg"/>
          </a:ln>
        </p:spPr>
      </p:sp>
      <p:sp>
        <p:nvSpPr>
          <p:cNvPr id="49164" name="直接连接符 49163"/>
          <p:cNvSpPr>
            <a:spLocks/>
          </p:cNvSpPr>
          <p:nvPr/>
        </p:nvSpPr>
        <p:spPr>
          <a:xfrm>
            <a:off x="5257800" y="2895600"/>
            <a:ext cx="609600" cy="152400"/>
          </a:xfrm>
          <a:prstGeom prst="line">
            <a:avLst/>
          </a:prstGeom>
          <a:ln w="9525" cap="flat" cmpd="sng">
            <a:solidFill>
              <a:srgbClr val="000000"/>
            </a:solidFill>
            <a:prstDash val="solid"/>
            <a:miter/>
            <a:headEnd type="none" w="med" len="med"/>
            <a:tailEnd type="triangle" w="med" len="lg"/>
          </a:ln>
        </p:spPr>
      </p:sp>
      <p:sp>
        <p:nvSpPr>
          <p:cNvPr id="49165" name="直接连接符 49164"/>
          <p:cNvSpPr>
            <a:spLocks/>
          </p:cNvSpPr>
          <p:nvPr/>
        </p:nvSpPr>
        <p:spPr>
          <a:xfrm>
            <a:off x="1676400" y="3124200"/>
            <a:ext cx="0" cy="762000"/>
          </a:xfrm>
          <a:prstGeom prst="line">
            <a:avLst/>
          </a:prstGeom>
          <a:ln w="9525" cap="flat" cmpd="sng">
            <a:solidFill>
              <a:srgbClr val="000000"/>
            </a:solidFill>
            <a:prstDash val="solid"/>
            <a:miter/>
            <a:headEnd type="none" w="med" len="med"/>
            <a:tailEnd type="none" w="med" len="med"/>
          </a:ln>
        </p:spPr>
      </p:sp>
      <p:sp>
        <p:nvSpPr>
          <p:cNvPr id="49166" name="直接连接符 49165"/>
          <p:cNvSpPr>
            <a:spLocks/>
          </p:cNvSpPr>
          <p:nvPr/>
        </p:nvSpPr>
        <p:spPr>
          <a:xfrm>
            <a:off x="7391400" y="2819400"/>
            <a:ext cx="0" cy="990600"/>
          </a:xfrm>
          <a:prstGeom prst="line">
            <a:avLst/>
          </a:prstGeom>
          <a:ln w="9525" cap="flat" cmpd="sng">
            <a:solidFill>
              <a:srgbClr val="000000"/>
            </a:solidFill>
            <a:prstDash val="solid"/>
            <a:miter/>
            <a:headEnd type="none" w="med" len="med"/>
            <a:tailEnd type="none" w="med" len="med"/>
          </a:ln>
        </p:spPr>
      </p:sp>
      <p:sp>
        <p:nvSpPr>
          <p:cNvPr id="49167" name="矩形 49166"/>
          <p:cNvSpPr>
            <a:spLocks/>
          </p:cNvSpPr>
          <p:nvPr/>
        </p:nvSpPr>
        <p:spPr>
          <a:xfrm>
            <a:off x="7467600" y="3581400"/>
            <a:ext cx="1143000" cy="1143000"/>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solidFill>
                  <a:srgbClr val="000000"/>
                </a:solidFill>
                <a:latin typeface="仿宋_GB2312" pitchFamily="1" charset="-122"/>
                <a:ea typeface="宋体" pitchFamily="2" charset="-122"/>
                <a:cs typeface="Tahoma" pitchFamily="2" charset="0"/>
              </a:rPr>
              <a:t>数据库运行与维护</a:t>
            </a:r>
            <a:endParaRPr lang="zh-CN" altLang="en-US" sz="2000" u="none" strike="noStrike" kern="1200" cap="none" spc="0" baseline="0">
              <a:solidFill>
                <a:srgbClr val="000000"/>
              </a:solidFill>
              <a:latin typeface="Times New Roman" charset="0"/>
              <a:ea typeface="宋体" pitchFamily="2" charset="-122"/>
              <a:cs typeface="Tahoma" pitchFamily="2" charset="0"/>
            </a:endParaRPr>
          </a:p>
        </p:txBody>
      </p:sp>
      <p:sp>
        <p:nvSpPr>
          <p:cNvPr id="49168" name="矩形 49167"/>
          <p:cNvSpPr>
            <a:spLocks/>
          </p:cNvSpPr>
          <p:nvPr/>
        </p:nvSpPr>
        <p:spPr>
          <a:xfrm>
            <a:off x="1828800" y="1981200"/>
            <a:ext cx="1600200" cy="396875"/>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数据库实施</a:t>
            </a:r>
          </a:p>
        </p:txBody>
      </p:sp>
      <p:sp>
        <p:nvSpPr>
          <p:cNvPr id="49169" name="直接连接符 49168"/>
          <p:cNvSpPr>
            <a:spLocks/>
          </p:cNvSpPr>
          <p:nvPr/>
        </p:nvSpPr>
        <p:spPr>
          <a:xfrm>
            <a:off x="1295400" y="4648200"/>
            <a:ext cx="533400" cy="533400"/>
          </a:xfrm>
          <a:prstGeom prst="line">
            <a:avLst/>
          </a:prstGeom>
          <a:ln w="28575" cap="flat" cmpd="sng">
            <a:solidFill>
              <a:srgbClr val="000000"/>
            </a:solidFill>
            <a:prstDash val="solid"/>
            <a:miter/>
            <a:headEnd type="none" w="med" len="med"/>
            <a:tailEnd type="triangle" w="med" len="med"/>
          </a:ln>
        </p:spPr>
      </p:sp>
      <p:sp>
        <p:nvSpPr>
          <p:cNvPr id="49170" name="直接连接符 49169"/>
          <p:cNvSpPr>
            <a:spLocks/>
          </p:cNvSpPr>
          <p:nvPr/>
        </p:nvSpPr>
        <p:spPr>
          <a:xfrm flipV="1">
            <a:off x="2362200" y="4419600"/>
            <a:ext cx="381000" cy="762000"/>
          </a:xfrm>
          <a:prstGeom prst="line">
            <a:avLst/>
          </a:prstGeom>
          <a:ln w="28575" cap="flat" cmpd="sng">
            <a:solidFill>
              <a:srgbClr val="000000"/>
            </a:solidFill>
            <a:prstDash val="solid"/>
            <a:miter/>
            <a:headEnd type="none" w="med" len="med"/>
            <a:tailEnd type="triangle" w="med" len="med"/>
          </a:ln>
        </p:spPr>
      </p:sp>
      <p:sp>
        <p:nvSpPr>
          <p:cNvPr id="49171" name="直接连接符 49170"/>
          <p:cNvSpPr>
            <a:spLocks/>
          </p:cNvSpPr>
          <p:nvPr/>
        </p:nvSpPr>
        <p:spPr>
          <a:xfrm>
            <a:off x="6400800" y="4267200"/>
            <a:ext cx="457200" cy="914400"/>
          </a:xfrm>
          <a:prstGeom prst="line">
            <a:avLst/>
          </a:prstGeom>
          <a:ln w="28575" cap="flat" cmpd="sng">
            <a:solidFill>
              <a:srgbClr val="000000"/>
            </a:solidFill>
            <a:prstDash val="solid"/>
            <a:miter/>
            <a:headEnd type="none" w="med" len="med"/>
            <a:tailEnd type="triangle" w="med" len="med"/>
          </a:ln>
        </p:spPr>
      </p:sp>
      <p:sp>
        <p:nvSpPr>
          <p:cNvPr id="49172" name="未知"/>
          <p:cNvSpPr>
            <a:spLocks/>
          </p:cNvSpPr>
          <p:nvPr/>
        </p:nvSpPr>
        <p:spPr>
          <a:xfrm>
            <a:off x="5257800" y="3886200"/>
            <a:ext cx="838200" cy="304800"/>
          </a:xfrm>
          <a:custGeom>
            <a:avLst/>
            <a:gdLst>
              <a:gd name="T1" fmla="*/ 0 w 21600"/>
              <a:gd name="T2" fmla="*/ 0 h 21600"/>
              <a:gd name="T3" fmla="*/ 21600 w 21600"/>
              <a:gd name="T4" fmla="*/ 21600 h 21600"/>
            </a:gdLst>
            <a:ahLst/>
            <a:cxnLst/>
            <a:rect l="T1" t="T2" r="T3" b="T4"/>
            <a:pathLst>
              <a:path w="21600" h="21600">
                <a:moveTo>
                  <a:pt x="21600" y="0"/>
                </a:moveTo>
                <a:cubicBezTo>
                  <a:pt x="21298" y="5115"/>
                  <a:pt x="21000" y="10231"/>
                  <a:pt x="17998" y="13642"/>
                </a:cubicBezTo>
                <a:cubicBezTo>
                  <a:pt x="15000" y="17052"/>
                  <a:pt x="6600" y="19325"/>
                  <a:pt x="3600" y="20463"/>
                </a:cubicBezTo>
                <a:cubicBezTo>
                  <a:pt x="600" y="21600"/>
                  <a:pt x="300" y="21031"/>
                  <a:pt x="0" y="20463"/>
                </a:cubicBezTo>
              </a:path>
            </a:pathLst>
          </a:custGeom>
          <a:noFill/>
          <a:ln w="9525" cap="flat" cmpd="sng">
            <a:solidFill>
              <a:srgbClr val="000000"/>
            </a:solidFill>
            <a:prstDash val="lgDash"/>
            <a:miter/>
            <a:headEnd type="none" w="med" len="med"/>
            <a:tailEnd type="triangle" w="med" len="lg"/>
          </a:ln>
        </p:spPr>
      </p:sp>
      <p:sp>
        <p:nvSpPr>
          <p:cNvPr id="49173" name="未知"/>
          <p:cNvSpPr>
            <a:spLocks/>
          </p:cNvSpPr>
          <p:nvPr/>
        </p:nvSpPr>
        <p:spPr>
          <a:xfrm>
            <a:off x="3276600" y="2209800"/>
            <a:ext cx="2590800" cy="685800"/>
          </a:xfrm>
          <a:custGeom>
            <a:avLst/>
            <a:gdLst>
              <a:gd name="T1" fmla="*/ 0 w 21600"/>
              <a:gd name="T2" fmla="*/ 0 h 21600"/>
              <a:gd name="T3" fmla="*/ 21600 w 21600"/>
              <a:gd name="T4" fmla="*/ 21600 h 21600"/>
            </a:gdLst>
            <a:ahLst/>
            <a:cxnLst/>
            <a:rect l="T1" t="T2" r="T3" b="T4"/>
            <a:pathLst>
              <a:path w="21600" h="21600">
                <a:moveTo>
                  <a:pt x="21600" y="21600"/>
                </a:moveTo>
                <a:cubicBezTo>
                  <a:pt x="18000" y="10800"/>
                  <a:pt x="14399" y="0"/>
                  <a:pt x="10800" y="0"/>
                </a:cubicBezTo>
                <a:cubicBezTo>
                  <a:pt x="7200" y="0"/>
                  <a:pt x="1800" y="18000"/>
                  <a:pt x="0" y="21600"/>
                </a:cubicBezTo>
              </a:path>
            </a:pathLst>
          </a:custGeom>
          <a:noFill/>
          <a:ln w="9525" cap="flat" cmpd="sng">
            <a:solidFill>
              <a:srgbClr val="000000"/>
            </a:solidFill>
            <a:prstDash val="lgDash"/>
            <a:miter/>
            <a:headEnd type="none" w="med" len="med"/>
            <a:tailEnd type="triangle" w="med" len="lg"/>
          </a:ln>
        </p:spPr>
      </p:sp>
      <p:sp>
        <p:nvSpPr>
          <p:cNvPr id="49174" name="未知"/>
          <p:cNvSpPr>
            <a:spLocks/>
          </p:cNvSpPr>
          <p:nvPr/>
        </p:nvSpPr>
        <p:spPr>
          <a:xfrm>
            <a:off x="1295400" y="2057400"/>
            <a:ext cx="4800600" cy="1219200"/>
          </a:xfrm>
          <a:custGeom>
            <a:avLst/>
            <a:gdLst>
              <a:gd name="T1" fmla="*/ 0 w 21600"/>
              <a:gd name="T2" fmla="*/ 0 h 21600"/>
              <a:gd name="T3" fmla="*/ 21600 w 21600"/>
              <a:gd name="T4" fmla="*/ 21600 h 21600"/>
            </a:gdLst>
            <a:ahLst/>
            <a:cxnLst/>
            <a:rect l="T1" t="T2" r="T3" b="T4"/>
            <a:pathLst>
              <a:path w="21600" h="21600">
                <a:moveTo>
                  <a:pt x="21600" y="14194"/>
                </a:moveTo>
                <a:cubicBezTo>
                  <a:pt x="20025" y="7097"/>
                  <a:pt x="18450" y="0"/>
                  <a:pt x="14850" y="1234"/>
                </a:cubicBezTo>
                <a:cubicBezTo>
                  <a:pt x="11250" y="2468"/>
                  <a:pt x="2475" y="18205"/>
                  <a:pt x="0" y="21600"/>
                </a:cubicBezTo>
              </a:path>
            </a:pathLst>
          </a:custGeom>
          <a:noFill/>
          <a:ln w="9525" cap="flat" cmpd="sng">
            <a:solidFill>
              <a:srgbClr val="000000"/>
            </a:solidFill>
            <a:prstDash val="lgDash"/>
            <a:miter/>
            <a:headEnd type="none" w="med" len="med"/>
            <a:tailEnd type="triangle" w="med" len="lg"/>
          </a:ln>
        </p:spPr>
      </p:sp>
      <p:sp>
        <p:nvSpPr>
          <p:cNvPr id="49175" name="八边形 49174"/>
          <p:cNvSpPr>
            <a:spLocks/>
          </p:cNvSpPr>
          <p:nvPr/>
        </p:nvSpPr>
        <p:spPr>
          <a:xfrm>
            <a:off x="1676400" y="5105400"/>
            <a:ext cx="1500508" cy="914400"/>
          </a:xfrm>
          <a:prstGeom prst="octagon">
            <a:avLst>
              <a:gd name="adj" fmla="val 29287"/>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物理模型</a:t>
            </a:r>
          </a:p>
        </p:txBody>
      </p:sp>
      <p:sp>
        <p:nvSpPr>
          <p:cNvPr id="49176" name="流程图: 磁盘 49175"/>
          <p:cNvSpPr>
            <a:spLocks/>
          </p:cNvSpPr>
          <p:nvPr/>
        </p:nvSpPr>
        <p:spPr>
          <a:xfrm>
            <a:off x="6096000" y="5181600"/>
            <a:ext cx="1524000" cy="838200"/>
          </a:xfrm>
          <a:prstGeom prst="flowChartMagneticDisk">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数据库系统</a:t>
            </a:r>
          </a:p>
        </p:txBody>
      </p:sp>
      <p:sp>
        <p:nvSpPr>
          <p:cNvPr id="49177" name="矩形 49176"/>
          <p:cNvSpPr>
            <a:spLocks/>
          </p:cNvSpPr>
          <p:nvPr/>
        </p:nvSpPr>
        <p:spPr>
          <a:xfrm>
            <a:off x="381000" y="3581400"/>
            <a:ext cx="1066800" cy="990600"/>
          </a:xfrm>
          <a:prstGeom prst="rect">
            <a:avLst/>
          </a:prstGeom>
          <a:solidFill>
            <a:srgbClr val="FFFFFF"/>
          </a:solidFill>
          <a:ln w="9525" cap="flat" cmpd="sng">
            <a:solidFill>
              <a:srgbClr val="000000"/>
            </a:solidFill>
            <a:prstDash val="sysDot"/>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solidFill>
                  <a:srgbClr val="000000"/>
                </a:solidFill>
                <a:latin typeface="仿宋_GB2312" pitchFamily="1" charset="-122"/>
                <a:ea typeface="宋体" pitchFamily="2" charset="-122"/>
                <a:cs typeface="Tahoma" pitchFamily="2" charset="0"/>
              </a:rPr>
              <a:t>数据库物理设计</a:t>
            </a:r>
            <a:endParaRPr lang="zh-CN" altLang="en-US" sz="2000" u="none" strike="noStrike" kern="1200" cap="none" spc="0" baseline="0">
              <a:latin typeface="Times New Roman" charset="0"/>
              <a:ea typeface="宋体" pitchFamily="2" charset="-122"/>
              <a:cs typeface="Tahoma" pitchFamily="2" charset="0"/>
            </a:endParaRPr>
          </a:p>
        </p:txBody>
      </p:sp>
      <p:sp>
        <p:nvSpPr>
          <p:cNvPr id="49178" name="椭圆 49177"/>
          <p:cNvSpPr>
            <a:spLocks/>
          </p:cNvSpPr>
          <p:nvPr/>
        </p:nvSpPr>
        <p:spPr>
          <a:xfrm>
            <a:off x="5867400" y="2590800"/>
            <a:ext cx="990600" cy="1600200"/>
          </a:xfrm>
          <a:prstGeom prst="ellipse">
            <a:avLst/>
          </a:prstGeom>
          <a:solidFill>
            <a:srgbClr val="FFFFFF"/>
          </a:solidFill>
          <a:ln w="9525" cap="flat" cmpd="sng">
            <a:solidFill>
              <a:srgbClr val="000000"/>
            </a:solidFill>
            <a:prstDash val="solid"/>
            <a:miter/>
            <a:headEnd type="none" w="med" len="med"/>
            <a:tailEnd type="none" w="med" len="med"/>
          </a:ln>
        </p:spPr>
        <p:txBody>
          <a:bodyPr vert="horz" wrap="square" lIns="91440" tIns="45720" rIns="91440" bIns="45720" anchor="t" anchorCtr="0">
            <a:prstTxWarp prst="textNoShape">
              <a:avLst/>
            </a:prstTxWarp>
            <a:noAutofit/>
          </a:bodyPr>
          <a:lstStyle/>
          <a:p>
            <a:pPr marL="0" indent="0" algn="just" eaLnBrk="0" latinLnBrk="0" hangingPunct="0">
              <a:lnSpc>
                <a:spcPct val="100000"/>
              </a:lnSpc>
              <a:spcBef>
                <a:spcPts val="0"/>
              </a:spcBef>
              <a:spcAft>
                <a:spcPts val="0"/>
              </a:spcAft>
              <a:buNone/>
            </a:pPr>
            <a:r>
              <a:rPr lang="zh-CN" altLang="en-US" sz="2000" u="none" strike="noStrike" kern="1200" cap="none" spc="0" baseline="0">
                <a:latin typeface="Times New Roman" charset="0"/>
                <a:ea typeface="宋体" pitchFamily="2" charset="-122"/>
                <a:cs typeface="Tahoma" pitchFamily="2" charset="0"/>
              </a:rPr>
              <a:t>数据库</a:t>
            </a:r>
            <a:r>
              <a:rPr lang="zh-CN" altLang="en-US" sz="2000" u="none" strike="noStrike" kern="1200" cap="none" spc="0" baseline="0">
                <a:latin typeface="仿宋_GB2312" pitchFamily="1" charset="-122"/>
                <a:ea typeface="宋体" pitchFamily="2" charset="-122"/>
                <a:cs typeface="Tahoma" pitchFamily="2" charset="0"/>
              </a:rPr>
              <a:t>试运行</a:t>
            </a:r>
            <a:endParaRPr lang="zh-CN" altLang="en-US" sz="2000" u="none" strike="noStrike" kern="1200" cap="none" spc="0" baseline="0">
              <a:latin typeface="Times New Roman" charset="0"/>
              <a:ea typeface="宋体" pitchFamily="2" charset="-122"/>
              <a:cs typeface="Tahoma" pitchFamily="2" charset="0"/>
            </a:endParaRP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55</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204316157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标题 51201"/>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组织数据入库（数据装载）</a:t>
            </a:r>
          </a:p>
        </p:txBody>
      </p:sp>
      <p:sp>
        <p:nvSpPr>
          <p:cNvPr id="51203" name="内容占位符 51202"/>
          <p:cNvSpPr>
            <a:spLocks noGrp="1"/>
          </p:cNvSpPr>
          <p:nvPr>
            <p:ph idx="1"/>
          </p:nvPr>
        </p:nvSpPr>
        <p:spPr>
          <a:xfrm>
            <a:off x="685800" y="1981200"/>
            <a:ext cx="7772400" cy="3886200"/>
          </a:xfrm>
          <a:prstGeom prst="rect">
            <a:avLst/>
          </a:prstGeom>
        </p:spPr>
        <p:txBody>
          <a:bodyPr>
            <a:prstTxWarp prst="textNoShape">
              <a:avLst/>
            </a:prstTxWarp>
            <a:noAutofit/>
          </a:bodyPr>
          <a:lstStyle/>
          <a:p>
            <a:pPr algn="just"/>
            <a:r>
              <a:rPr lang="zh-CN" altLang="en-US" sz="2400">
                <a:latin typeface="宋体" pitchFamily="2" charset="-122"/>
              </a:rPr>
              <a:t>对于数据量不大的小型系统可用手工入库方法完成数据入库。对于数据量极大的大型系统，应设计一个数据输入子系统，由计算机辅助入库。</a:t>
            </a:r>
            <a:endParaRPr lang="en-US" altLang="zh-CN" sz="2400">
              <a:latin typeface="宋体" pitchFamily="2" charset="-122"/>
            </a:endParaRPr>
          </a:p>
          <a:p>
            <a:pPr algn="just"/>
            <a:r>
              <a:rPr lang="zh-CN" altLang="en-US" sz="2400">
                <a:latin typeface="Times New Roman" charset="0"/>
              </a:rPr>
              <a:t>手工入库的步骤是：筛选数据</a:t>
            </a:r>
            <a:r>
              <a:rPr lang="en-US" altLang="zh-CN" sz="2400">
                <a:latin typeface="Times New Roman" charset="0"/>
                <a:sym typeface="Wingdings" pitchFamily="2" charset="2"/>
              </a:rPr>
              <a:t></a:t>
            </a:r>
            <a:r>
              <a:rPr lang="zh-CN" altLang="en-US" sz="2400">
                <a:latin typeface="Times New Roman" charset="0"/>
              </a:rPr>
              <a:t>格式转换</a:t>
            </a:r>
            <a:r>
              <a:rPr lang="en-US" altLang="zh-CN" sz="2400">
                <a:latin typeface="Times New Roman" charset="0"/>
                <a:sym typeface="Wingdings" pitchFamily="2" charset="2"/>
              </a:rPr>
              <a:t></a:t>
            </a:r>
            <a:r>
              <a:rPr lang="zh-CN" altLang="en-US" sz="2400">
                <a:latin typeface="Times New Roman" charset="0"/>
              </a:rPr>
              <a:t>输入数据</a:t>
            </a:r>
            <a:r>
              <a:rPr lang="en-US" altLang="zh-CN" sz="2400">
                <a:latin typeface="Times New Roman" charset="0"/>
                <a:sym typeface="Wingdings" pitchFamily="2" charset="2"/>
              </a:rPr>
              <a:t></a:t>
            </a:r>
            <a:r>
              <a:rPr lang="zh-CN" altLang="en-US" sz="2400">
                <a:latin typeface="Times New Roman" charset="0"/>
              </a:rPr>
              <a:t>校验数据。 </a:t>
            </a:r>
            <a:endParaRPr lang="en-US" altLang="zh-CN" sz="2400">
              <a:latin typeface="Times New Roman" charset="0"/>
            </a:endParaRPr>
          </a:p>
          <a:p>
            <a:pPr algn="just"/>
            <a:r>
              <a:rPr lang="zh-CN" altLang="en-US" sz="2400">
                <a:latin typeface="Times New Roman" charset="0"/>
              </a:rPr>
              <a:t>计算机辅助入库的步骤是：筛选数据</a:t>
            </a:r>
            <a:r>
              <a:rPr lang="en-US" altLang="zh-CN" sz="2400">
                <a:latin typeface="Times New Roman" charset="0"/>
                <a:sym typeface="Wingdings" pitchFamily="2" charset="2"/>
              </a:rPr>
              <a:t></a:t>
            </a:r>
            <a:r>
              <a:rPr lang="zh-CN" altLang="en-US" sz="2400">
                <a:latin typeface="Times New Roman" charset="0"/>
              </a:rPr>
              <a:t>输入数据</a:t>
            </a:r>
            <a:r>
              <a:rPr lang="en-US" altLang="zh-CN" sz="2400">
                <a:latin typeface="Times New Roman" charset="0"/>
                <a:sym typeface="Wingdings" pitchFamily="2" charset="2"/>
              </a:rPr>
              <a:t></a:t>
            </a:r>
            <a:r>
              <a:rPr lang="zh-CN" altLang="en-US" sz="2400">
                <a:latin typeface="Times New Roman" charset="0"/>
              </a:rPr>
              <a:t>校验数据</a:t>
            </a:r>
            <a:r>
              <a:rPr lang="en-US" altLang="zh-CN" sz="2400">
                <a:latin typeface="Times New Roman" charset="0"/>
                <a:sym typeface="Wingdings" pitchFamily="2" charset="2"/>
              </a:rPr>
              <a:t></a:t>
            </a:r>
            <a:r>
              <a:rPr lang="zh-CN" altLang="en-US" sz="2400">
                <a:latin typeface="Times New Roman" charset="0"/>
              </a:rPr>
              <a:t>格式转换</a:t>
            </a:r>
            <a:r>
              <a:rPr lang="en-US" altLang="zh-CN" sz="2400">
                <a:latin typeface="Times New Roman" charset="0"/>
                <a:sym typeface="Wingdings" pitchFamily="2" charset="2"/>
              </a:rPr>
              <a:t></a:t>
            </a:r>
            <a:r>
              <a:rPr lang="zh-CN" altLang="en-US" sz="2400">
                <a:latin typeface="Times New Roman" charset="0"/>
              </a:rPr>
              <a:t>综合数据。</a:t>
            </a:r>
            <a:r>
              <a:rPr lang="zh-CN" altLang="en-US" sz="2400">
                <a:latin typeface="宋体" pitchFamily="2" charset="-122"/>
              </a:rPr>
              <a:t> </a:t>
            </a:r>
            <a:endParaRPr lang="en-US" altLang="zh-CN" sz="2400">
              <a:latin typeface="宋体" pitchFamily="2" charset="-122"/>
            </a:endParaRPr>
          </a:p>
          <a:p>
            <a:pPr algn="just"/>
            <a:r>
              <a:rPr lang="zh-CN" altLang="en-US" sz="2400">
                <a:latin typeface="Times New Roman" charset="0"/>
              </a:rPr>
              <a:t>在数据装载前，务必确保原始数据正确，严格筛选。</a:t>
            </a:r>
            <a:endParaRPr lang="en-US" altLang="zh-CN" sz="2400">
              <a:latin typeface="Times New Roman" charset="0"/>
            </a:endParaRPr>
          </a:p>
          <a:p>
            <a:pPr algn="just"/>
            <a:r>
              <a:rPr lang="zh-CN" altLang="en-US" sz="2400">
                <a:latin typeface="Times New Roman" charset="0"/>
              </a:rPr>
              <a:t>数据装载要注意避免数据重复输入 </a:t>
            </a:r>
          </a:p>
        </p:txBody>
      </p:sp>
      <p:pic>
        <p:nvPicPr>
          <p:cNvPr id="10" name="图片 -2147482623" descr="}85ZA4]_VCT8Q0A2_L540GL"/>
          <p:cNvPicPr>
            <a:picLocks noChangeAspect="1"/>
          </p:cNvPicPr>
          <p:nvPr/>
        </p:nvPicPr>
        <p:blipFill>
          <a:blip r:embed="rId2" cstate="print"/>
          <a:stretch>
            <a:fillRect/>
          </a:stretch>
        </p:blipFill>
        <p:spPr>
          <a:xfrm>
            <a:off x="250825" y="1751964"/>
            <a:ext cx="8678544" cy="4827904"/>
          </a:xfrm>
          <a:prstGeom prst="rect">
            <a:avLst/>
          </a:prstGeom>
          <a:noFill/>
          <a:ln w="9525" cap="flat" cmpd="sng">
            <a:noFill/>
            <a:prstDash val="solid"/>
            <a:miter/>
          </a:ln>
        </p:spPr>
      </p:pic>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56</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928557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标题 52225"/>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编制和调应用程序</a:t>
            </a:r>
          </a:p>
        </p:txBody>
      </p:sp>
      <p:sp>
        <p:nvSpPr>
          <p:cNvPr id="52227" name="内容占位符 52226"/>
          <p:cNvSpPr>
            <a:spLocks noGrp="1"/>
          </p:cNvSpPr>
          <p:nvPr>
            <p:ph idx="1"/>
          </p:nvPr>
        </p:nvSpPr>
        <p:spPr>
          <a:xfrm>
            <a:off x="762000" y="1905000"/>
            <a:ext cx="7772400" cy="4114800"/>
          </a:xfrm>
          <a:prstGeom prst="rect">
            <a:avLst/>
          </a:prstGeom>
        </p:spPr>
        <p:txBody>
          <a:bodyPr>
            <a:prstTxWarp prst="textNoShape">
              <a:avLst/>
            </a:prstTxWarp>
            <a:noAutofit/>
          </a:bodyPr>
          <a:lstStyle/>
          <a:p>
            <a:r>
              <a:rPr lang="zh-CN" altLang="en-US" sz="2800" dirty="0">
                <a:solidFill>
                  <a:srgbClr val="FF0000"/>
                </a:solidFill>
                <a:latin typeface="Times New Roman" charset="0"/>
              </a:rPr>
              <a:t>编制</a:t>
            </a:r>
            <a:r>
              <a:rPr lang="zh-CN" altLang="en-US" sz="2800" dirty="0">
                <a:latin typeface="Times New Roman" charset="0"/>
              </a:rPr>
              <a:t>和</a:t>
            </a:r>
            <a:r>
              <a:rPr lang="zh-CN" altLang="en-US" sz="2800" dirty="0">
                <a:solidFill>
                  <a:srgbClr val="FF0000"/>
                </a:solidFill>
                <a:latin typeface="Times New Roman" charset="0"/>
              </a:rPr>
              <a:t>调试</a:t>
            </a:r>
            <a:r>
              <a:rPr lang="zh-CN" altLang="en-US" sz="2800" dirty="0">
                <a:latin typeface="Times New Roman" charset="0"/>
              </a:rPr>
              <a:t>应用程序应与</a:t>
            </a:r>
            <a:r>
              <a:rPr lang="zh-CN" altLang="en-US" sz="2800" dirty="0">
                <a:solidFill>
                  <a:srgbClr val="FF0000"/>
                </a:solidFill>
                <a:latin typeface="Times New Roman" charset="0"/>
              </a:rPr>
              <a:t>数据库设计</a:t>
            </a:r>
            <a:r>
              <a:rPr lang="zh-CN" altLang="en-US" sz="2800" dirty="0">
                <a:latin typeface="Times New Roman" charset="0"/>
              </a:rPr>
              <a:t>并行进行，与数据装载同步。</a:t>
            </a:r>
            <a:r>
              <a:rPr lang="zh-CN" altLang="en-US" sz="2800" dirty="0"/>
              <a:t> </a:t>
            </a:r>
            <a:endParaRPr lang="en-US" altLang="zh-CN" sz="2800" dirty="0"/>
          </a:p>
          <a:p>
            <a:r>
              <a:rPr lang="zh-CN" altLang="en-US" sz="2800" dirty="0">
                <a:latin typeface="Times New Roman" charset="0"/>
              </a:rPr>
              <a:t>应用程序必须要经过</a:t>
            </a:r>
            <a:r>
              <a:rPr lang="zh-CN" altLang="en-US" sz="2800" dirty="0">
                <a:solidFill>
                  <a:srgbClr val="FF0000"/>
                </a:solidFill>
                <a:latin typeface="Times New Roman" charset="0"/>
              </a:rPr>
              <a:t>严格</a:t>
            </a:r>
            <a:r>
              <a:rPr lang="zh-CN" altLang="en-US" sz="2800" dirty="0">
                <a:latin typeface="Times New Roman" charset="0"/>
              </a:rPr>
              <a:t>的</a:t>
            </a:r>
            <a:r>
              <a:rPr lang="zh-CN" altLang="en-US" sz="2800" dirty="0">
                <a:solidFill>
                  <a:srgbClr val="FF0000"/>
                </a:solidFill>
                <a:latin typeface="Times New Roman" charset="0"/>
              </a:rPr>
              <a:t>反复测试</a:t>
            </a:r>
            <a:r>
              <a:rPr lang="zh-CN" altLang="en-US" sz="2800" dirty="0">
                <a:latin typeface="Times New Roman" charset="0"/>
              </a:rPr>
              <a:t>之后才能</a:t>
            </a:r>
            <a:r>
              <a:rPr lang="zh-CN" altLang="en-US" sz="2800" dirty="0">
                <a:solidFill>
                  <a:srgbClr val="FF0000"/>
                </a:solidFill>
                <a:latin typeface="Times New Roman" charset="0"/>
              </a:rPr>
              <a:t>投入使用</a:t>
            </a:r>
            <a:r>
              <a:rPr lang="zh-CN" altLang="en-US" sz="2800" dirty="0">
                <a:latin typeface="Times New Roman" charset="0"/>
              </a:rPr>
              <a:t>，要有</a:t>
            </a:r>
            <a:r>
              <a:rPr lang="zh-CN" altLang="en-US" sz="2800" dirty="0">
                <a:solidFill>
                  <a:srgbClr val="FF0000"/>
                </a:solidFill>
                <a:latin typeface="Times New Roman" charset="0"/>
              </a:rPr>
              <a:t>测试文档</a:t>
            </a:r>
            <a:r>
              <a:rPr lang="zh-CN" altLang="en-US" sz="2800" dirty="0">
                <a:latin typeface="Times New Roman" charset="0"/>
              </a:rPr>
              <a:t>。</a:t>
            </a:r>
            <a:endParaRPr lang="en-US" altLang="zh-CN" sz="2800" dirty="0">
              <a:latin typeface="Times New Roman" charset="0"/>
            </a:endParaRPr>
          </a:p>
          <a:p>
            <a:r>
              <a:rPr lang="zh-CN" altLang="en-US" sz="2800" dirty="0">
                <a:latin typeface="Times New Roman" charset="0"/>
              </a:rPr>
              <a:t>编制应用程序应选择一种</a:t>
            </a:r>
            <a:r>
              <a:rPr lang="zh-CN" altLang="en-US" sz="2800" dirty="0">
                <a:solidFill>
                  <a:srgbClr val="FF0000"/>
                </a:solidFill>
                <a:latin typeface="Times New Roman" charset="0"/>
              </a:rPr>
              <a:t>合适的语言</a:t>
            </a:r>
            <a:r>
              <a:rPr lang="zh-CN" altLang="en-US" sz="2800" dirty="0">
                <a:latin typeface="Times New Roman" charset="0"/>
              </a:rPr>
              <a:t>和</a:t>
            </a:r>
            <a:r>
              <a:rPr lang="zh-CN" altLang="en-US" sz="2800" dirty="0">
                <a:solidFill>
                  <a:srgbClr val="FF0000"/>
                </a:solidFill>
                <a:latin typeface="Times New Roman" charset="0"/>
              </a:rPr>
              <a:t>开发工具</a:t>
            </a:r>
            <a:r>
              <a:rPr lang="zh-CN" altLang="en-US" sz="2800" dirty="0">
                <a:latin typeface="Times New Roman" charset="0"/>
              </a:rPr>
              <a:t>，充分考虑开发工具的技术支持。 </a:t>
            </a:r>
            <a:endParaRPr lang="en-US" altLang="zh-CN" sz="2800" dirty="0">
              <a:latin typeface="Times New Roman" charset="0"/>
            </a:endParaRPr>
          </a:p>
          <a:p>
            <a:r>
              <a:rPr lang="zh-CN" altLang="en-US" sz="2800" dirty="0">
                <a:latin typeface="Times New Roman" charset="0"/>
              </a:rPr>
              <a:t>应用程序代码尽量使用</a:t>
            </a:r>
            <a:r>
              <a:rPr lang="zh-CN" altLang="en-US" sz="2800" dirty="0">
                <a:solidFill>
                  <a:srgbClr val="FF0000"/>
                </a:solidFill>
                <a:latin typeface="Times New Roman" charset="0"/>
              </a:rPr>
              <a:t>规范的结构</a:t>
            </a:r>
            <a:r>
              <a:rPr lang="zh-CN" altLang="en-US" sz="2800" dirty="0">
                <a:latin typeface="Times New Roman" charset="0"/>
              </a:rPr>
              <a:t>和</a:t>
            </a:r>
            <a:r>
              <a:rPr lang="zh-CN" altLang="en-US" sz="2800" dirty="0">
                <a:solidFill>
                  <a:srgbClr val="FF0000"/>
                </a:solidFill>
                <a:latin typeface="Times New Roman" charset="0"/>
              </a:rPr>
              <a:t>格式</a:t>
            </a:r>
            <a:r>
              <a:rPr lang="zh-CN" altLang="en-US" sz="2800" dirty="0">
                <a:latin typeface="Times New Roman" charset="0"/>
              </a:rPr>
              <a:t>。</a:t>
            </a:r>
            <a:endParaRPr lang="en-US" altLang="zh-CN" sz="2800" dirty="0"/>
          </a:p>
          <a:p>
            <a:r>
              <a:rPr lang="zh-CN" altLang="en-US" sz="2800" dirty="0">
                <a:latin typeface="Times New Roman" charset="0"/>
              </a:rPr>
              <a:t>应注意充分满足</a:t>
            </a:r>
            <a:r>
              <a:rPr lang="zh-CN" altLang="en-US" sz="2800" dirty="0">
                <a:solidFill>
                  <a:srgbClr val="FF0000"/>
                </a:solidFill>
                <a:latin typeface="Times New Roman" charset="0"/>
              </a:rPr>
              <a:t>用户的个性化要求</a:t>
            </a:r>
            <a:r>
              <a:rPr lang="zh-CN" altLang="en-US" sz="2800" dirty="0">
                <a:latin typeface="Times New Roman" charset="0"/>
              </a:rPr>
              <a:t>。</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57</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34087914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标题 53249"/>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数据库试运行</a:t>
            </a:r>
          </a:p>
        </p:txBody>
      </p:sp>
      <p:sp>
        <p:nvSpPr>
          <p:cNvPr id="53251" name="内容占位符 53250"/>
          <p:cNvSpPr>
            <a:spLocks noGrp="1"/>
          </p:cNvSpPr>
          <p:nvPr>
            <p:ph idx="1"/>
          </p:nvPr>
        </p:nvSpPr>
        <p:spPr>
          <a:xfrm>
            <a:off x="838200" y="1905000"/>
            <a:ext cx="7772400" cy="4191000"/>
          </a:xfrm>
          <a:prstGeom prst="rect">
            <a:avLst/>
          </a:prstGeom>
        </p:spPr>
        <p:txBody>
          <a:bodyPr>
            <a:prstTxWarp prst="textNoShape">
              <a:avLst/>
            </a:prstTxWarp>
            <a:noAutofit/>
          </a:bodyPr>
          <a:lstStyle/>
          <a:p>
            <a:pPr algn="just"/>
            <a:r>
              <a:rPr lang="zh-CN" altLang="en-US" sz="2800" dirty="0">
                <a:latin typeface="宋体" pitchFamily="2" charset="-122"/>
              </a:rPr>
              <a:t>数据库试运行要进行</a:t>
            </a:r>
            <a:r>
              <a:rPr lang="zh-CN" altLang="en-US" sz="2800" dirty="0">
                <a:solidFill>
                  <a:srgbClr val="FF0000"/>
                </a:solidFill>
                <a:latin typeface="宋体" pitchFamily="2" charset="-122"/>
              </a:rPr>
              <a:t>联合调试</a:t>
            </a:r>
            <a:endParaRPr lang="en-US" altLang="zh-CN" sz="2800" dirty="0">
              <a:solidFill>
                <a:srgbClr val="FF0000"/>
              </a:solidFill>
              <a:latin typeface="宋体" pitchFamily="2" charset="-122"/>
            </a:endParaRPr>
          </a:p>
          <a:p>
            <a:pPr algn="just"/>
            <a:r>
              <a:rPr lang="zh-CN" altLang="en-US" sz="2800" dirty="0">
                <a:latin typeface="宋体" pitchFamily="2" charset="-122"/>
              </a:rPr>
              <a:t>联合调试包括</a:t>
            </a:r>
            <a:r>
              <a:rPr lang="zh-CN" altLang="en-US" sz="2800" dirty="0">
                <a:solidFill>
                  <a:srgbClr val="FF0000"/>
                </a:solidFill>
                <a:latin typeface="宋体" pitchFamily="2" charset="-122"/>
              </a:rPr>
              <a:t>功能测试</a:t>
            </a:r>
            <a:r>
              <a:rPr lang="zh-CN" altLang="en-US" sz="2800" dirty="0">
                <a:latin typeface="宋体" pitchFamily="2" charset="-122"/>
              </a:rPr>
              <a:t>、</a:t>
            </a:r>
            <a:r>
              <a:rPr lang="zh-CN" altLang="en-US" sz="2800" dirty="0">
                <a:solidFill>
                  <a:srgbClr val="FF0000"/>
                </a:solidFill>
                <a:latin typeface="宋体" pitchFamily="2" charset="-122"/>
              </a:rPr>
              <a:t>性能测试</a:t>
            </a:r>
            <a:r>
              <a:rPr lang="zh-CN" altLang="en-US" sz="2800" dirty="0">
                <a:latin typeface="宋体" pitchFamily="2" charset="-122"/>
              </a:rPr>
              <a:t>。</a:t>
            </a:r>
            <a:endParaRPr lang="en-US" altLang="zh-CN" sz="2800" dirty="0">
              <a:latin typeface="宋体" pitchFamily="2" charset="-122"/>
            </a:endParaRPr>
          </a:p>
          <a:p>
            <a:pPr algn="just"/>
            <a:r>
              <a:rPr lang="zh-CN" altLang="en-US" sz="2800" dirty="0">
                <a:latin typeface="Times New Roman" charset="0"/>
              </a:rPr>
              <a:t>功能测试主要看</a:t>
            </a:r>
            <a:r>
              <a:rPr lang="zh-CN" altLang="en-US" sz="2800" dirty="0">
                <a:solidFill>
                  <a:srgbClr val="FF0000"/>
                </a:solidFill>
                <a:latin typeface="Times New Roman" charset="0"/>
              </a:rPr>
              <a:t>是否能够正常完成系统设计</a:t>
            </a:r>
            <a:r>
              <a:rPr lang="zh-CN" altLang="en-US" sz="2800" dirty="0">
                <a:latin typeface="Times New Roman" charset="0"/>
              </a:rPr>
              <a:t>所要求的</a:t>
            </a:r>
            <a:r>
              <a:rPr lang="zh-CN" altLang="en-US" sz="2800" dirty="0">
                <a:solidFill>
                  <a:srgbClr val="FF0000"/>
                </a:solidFill>
                <a:latin typeface="Times New Roman" charset="0"/>
              </a:rPr>
              <a:t>各项功能</a:t>
            </a:r>
            <a:r>
              <a:rPr lang="zh-CN" altLang="en-US" sz="2800" dirty="0">
                <a:latin typeface="Times New Roman" charset="0"/>
              </a:rPr>
              <a:t>。</a:t>
            </a:r>
            <a:endParaRPr lang="en-US" altLang="zh-CN" sz="2800" dirty="0">
              <a:latin typeface="Times New Roman" charset="0"/>
              <a:cs typeface="Times New Roman" charset="0"/>
            </a:endParaRPr>
          </a:p>
          <a:p>
            <a:pPr algn="just"/>
            <a:r>
              <a:rPr lang="zh-CN" altLang="en-US" sz="2800" dirty="0">
                <a:latin typeface="Times New Roman" charset="0"/>
              </a:rPr>
              <a:t>性能测试主要看在完成这些功能时</a:t>
            </a:r>
            <a:r>
              <a:rPr lang="zh-CN" altLang="en-US" sz="2800" dirty="0">
                <a:solidFill>
                  <a:srgbClr val="FF0000"/>
                </a:solidFill>
                <a:latin typeface="Times New Roman" charset="0"/>
              </a:rPr>
              <a:t>是否能达到设计的目标</a:t>
            </a:r>
            <a:r>
              <a:rPr lang="zh-CN" altLang="en-US" sz="2800" dirty="0">
                <a:latin typeface="Times New Roman" charset="0"/>
              </a:rPr>
              <a:t>，</a:t>
            </a:r>
            <a:r>
              <a:rPr lang="zh-CN" altLang="en-US" sz="2800" dirty="0">
                <a:solidFill>
                  <a:srgbClr val="FF0000"/>
                </a:solidFill>
                <a:latin typeface="Times New Roman" charset="0"/>
              </a:rPr>
              <a:t>各项指标如何</a:t>
            </a:r>
            <a:r>
              <a:rPr lang="zh-CN" altLang="en-US" sz="2800" dirty="0">
                <a:latin typeface="Times New Roman" charset="0"/>
              </a:rPr>
              <a:t>。</a:t>
            </a:r>
            <a:r>
              <a:rPr lang="zh-CN" altLang="en-US" sz="2800" dirty="0">
                <a:latin typeface="宋体" pitchFamily="2" charset="-122"/>
              </a:rPr>
              <a:t> </a:t>
            </a:r>
            <a:endParaRPr lang="en-US" altLang="zh-CN" sz="2800" dirty="0">
              <a:latin typeface="宋体" pitchFamily="2" charset="-122"/>
            </a:endParaRPr>
          </a:p>
          <a:p>
            <a:pPr algn="just"/>
            <a:r>
              <a:rPr lang="zh-CN" altLang="en-US" sz="2800" dirty="0">
                <a:latin typeface="Times New Roman" charset="0"/>
              </a:rPr>
              <a:t>及时做好数据的</a:t>
            </a:r>
            <a:r>
              <a:rPr lang="zh-CN" altLang="en-US" sz="2800" dirty="0">
                <a:solidFill>
                  <a:srgbClr val="FF0000"/>
                </a:solidFill>
                <a:latin typeface="Times New Roman" charset="0"/>
              </a:rPr>
              <a:t>备份</a:t>
            </a:r>
            <a:r>
              <a:rPr lang="zh-CN" altLang="en-US" sz="2800" dirty="0">
                <a:latin typeface="Times New Roman" charset="0"/>
              </a:rPr>
              <a:t>和</a:t>
            </a:r>
            <a:r>
              <a:rPr lang="zh-CN" altLang="en-US" sz="2800" dirty="0">
                <a:solidFill>
                  <a:srgbClr val="FF0000"/>
                </a:solidFill>
                <a:latin typeface="Times New Roman" charset="0"/>
              </a:rPr>
              <a:t>转储</a:t>
            </a:r>
            <a:r>
              <a:rPr lang="zh-CN" altLang="en-US" sz="2800" dirty="0">
                <a:latin typeface="Times New Roman" charset="0"/>
              </a:rPr>
              <a:t>工作，</a:t>
            </a:r>
            <a:r>
              <a:rPr lang="zh-CN" altLang="en-US" sz="2800" dirty="0">
                <a:solidFill>
                  <a:srgbClr val="FF0000"/>
                </a:solidFill>
                <a:latin typeface="Times New Roman" charset="0"/>
              </a:rPr>
              <a:t>防止</a:t>
            </a:r>
            <a:r>
              <a:rPr lang="zh-CN" altLang="en-US" sz="2800" dirty="0">
                <a:latin typeface="Times New Roman" charset="0"/>
              </a:rPr>
              <a:t>对</a:t>
            </a:r>
            <a:r>
              <a:rPr lang="zh-CN" altLang="en-US" sz="2800" dirty="0">
                <a:solidFill>
                  <a:srgbClr val="FF0000"/>
                </a:solidFill>
                <a:latin typeface="Times New Roman" charset="0"/>
              </a:rPr>
              <a:t>数据库</a:t>
            </a:r>
            <a:r>
              <a:rPr lang="zh-CN" altLang="en-US" sz="2800" dirty="0">
                <a:latin typeface="Times New Roman" charset="0"/>
              </a:rPr>
              <a:t>的</a:t>
            </a:r>
            <a:r>
              <a:rPr lang="zh-CN" altLang="en-US" sz="2800" dirty="0">
                <a:solidFill>
                  <a:srgbClr val="FF0000"/>
                </a:solidFill>
                <a:latin typeface="Times New Roman" charset="0"/>
              </a:rPr>
              <a:t>破坏</a:t>
            </a:r>
            <a:r>
              <a:rPr lang="zh-CN" altLang="en-US" sz="2800" dirty="0">
                <a:latin typeface="Times New Roman" charset="0"/>
              </a:rPr>
              <a:t>。</a:t>
            </a:r>
            <a:r>
              <a:rPr lang="zh-CN" altLang="en-US" sz="2800" dirty="0">
                <a:latin typeface="宋体" pitchFamily="2" charset="-122"/>
              </a:rPr>
              <a:t> </a:t>
            </a:r>
            <a:endParaRPr lang="zh-CN" altLang="en-US" dirty="0"/>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58</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47312559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标题 54273"/>
          <p:cNvSpPr>
            <a:spLocks noGrp="1"/>
          </p:cNvSpPr>
          <p:nvPr>
            <p:ph type="title"/>
          </p:nvPr>
        </p:nvSpPr>
        <p:spPr>
          <a:xfrm>
            <a:off x="1143000" y="1066800"/>
            <a:ext cx="7315200" cy="685800"/>
          </a:xfrm>
          <a:prstGeom prst="rect">
            <a:avLst/>
          </a:prstGeom>
        </p:spPr>
        <p:txBody>
          <a:bodyPr>
            <a:prstTxWarp prst="textNoShape">
              <a:avLst/>
            </a:prstTxWarp>
            <a:noAutofit/>
          </a:bodyPr>
          <a:lstStyle/>
          <a:p>
            <a:r>
              <a:rPr lang="zh-CN" altLang="en-US" sz="3600">
                <a:latin typeface="黑体" pitchFamily="2" charset="-122"/>
                <a:ea typeface="黑体" pitchFamily="2" charset="-122"/>
              </a:rPr>
              <a:t>第六步：数据库运行与维护</a:t>
            </a:r>
          </a:p>
        </p:txBody>
      </p:sp>
      <p:sp>
        <p:nvSpPr>
          <p:cNvPr id="54275" name="内容占位符 54274"/>
          <p:cNvSpPr>
            <a:spLocks noGrp="1"/>
          </p:cNvSpPr>
          <p:nvPr>
            <p:ph idx="1"/>
          </p:nvPr>
        </p:nvSpPr>
        <p:spPr>
          <a:xfrm>
            <a:off x="762000" y="1828800"/>
            <a:ext cx="7848600" cy="40386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sz="2800" dirty="0">
                <a:latin typeface="宋体" pitchFamily="2" charset="-122"/>
              </a:rPr>
              <a:t>在数据库运行过程中需要不断地对数据库系统进行</a:t>
            </a:r>
            <a:r>
              <a:rPr lang="zh-CN" altLang="en-US" sz="2800" dirty="0">
                <a:solidFill>
                  <a:srgbClr val="FF0000"/>
                </a:solidFill>
                <a:latin typeface="宋体" pitchFamily="2" charset="-122"/>
              </a:rPr>
              <a:t>评价</a:t>
            </a:r>
            <a:r>
              <a:rPr lang="zh-CN" altLang="en-US" sz="2800" dirty="0">
                <a:latin typeface="宋体" pitchFamily="2" charset="-122"/>
              </a:rPr>
              <a:t>、</a:t>
            </a:r>
            <a:r>
              <a:rPr lang="zh-CN" altLang="en-US" sz="2800" dirty="0">
                <a:solidFill>
                  <a:srgbClr val="FF0000"/>
                </a:solidFill>
                <a:latin typeface="宋体" pitchFamily="2" charset="-122"/>
              </a:rPr>
              <a:t>调整</a:t>
            </a:r>
            <a:r>
              <a:rPr lang="zh-CN" altLang="en-US" sz="2800" dirty="0">
                <a:latin typeface="宋体" pitchFamily="2" charset="-122"/>
              </a:rPr>
              <a:t>和</a:t>
            </a:r>
            <a:r>
              <a:rPr lang="zh-CN" altLang="en-US" sz="2800" dirty="0">
                <a:solidFill>
                  <a:srgbClr val="FF0000"/>
                </a:solidFill>
                <a:latin typeface="宋体" pitchFamily="2" charset="-122"/>
              </a:rPr>
              <a:t>修改</a:t>
            </a:r>
            <a:r>
              <a:rPr lang="zh-CN" altLang="en-US" sz="2800" dirty="0">
                <a:latin typeface="宋体" pitchFamily="2" charset="-122"/>
              </a:rPr>
              <a:t>。</a:t>
            </a:r>
            <a:endParaRPr lang="en-US" altLang="zh-CN" sz="2800" dirty="0">
              <a:latin typeface="宋体" pitchFamily="2" charset="-122"/>
            </a:endParaRPr>
          </a:p>
          <a:p>
            <a:pPr algn="just">
              <a:buClr>
                <a:schemeClr val="folHlink"/>
              </a:buClr>
              <a:buSzPct val="100000"/>
              <a:buFont typeface="Wingdings" pitchFamily="2" charset="2"/>
              <a:buChar char="§"/>
            </a:pPr>
            <a:r>
              <a:rPr lang="zh-CN" altLang="en-US" sz="2800" dirty="0">
                <a:latin typeface="宋体" pitchFamily="2" charset="-122"/>
              </a:rPr>
              <a:t>一个再好的</a:t>
            </a:r>
            <a:r>
              <a:rPr lang="en-US" altLang="zh-CN" sz="2800" dirty="0">
                <a:latin typeface="宋体" pitchFamily="2" charset="-122"/>
              </a:rPr>
              <a:t>DBS</a:t>
            </a:r>
            <a:r>
              <a:rPr lang="zh-CN" altLang="en-US" sz="2800" dirty="0">
                <a:latin typeface="宋体" pitchFamily="2" charset="-122"/>
              </a:rPr>
              <a:t>也必须要进行</a:t>
            </a:r>
            <a:r>
              <a:rPr lang="zh-CN" altLang="en-US" sz="2800" dirty="0">
                <a:solidFill>
                  <a:srgbClr val="FF0000"/>
                </a:solidFill>
                <a:latin typeface="宋体" pitchFamily="2" charset="-122"/>
              </a:rPr>
              <a:t>良好的运行</a:t>
            </a:r>
            <a:r>
              <a:rPr lang="zh-CN" altLang="en-US" sz="2800" dirty="0">
                <a:latin typeface="宋体" pitchFamily="2" charset="-122"/>
              </a:rPr>
              <a:t>维护才能正常工作。</a:t>
            </a:r>
            <a:endParaRPr lang="en-US" altLang="zh-CN" sz="2800" dirty="0">
              <a:latin typeface="宋体" pitchFamily="2" charset="-122"/>
            </a:endParaRPr>
          </a:p>
          <a:p>
            <a:pPr algn="just">
              <a:buClr>
                <a:schemeClr val="folHlink"/>
              </a:buClr>
              <a:buSzPct val="100000"/>
              <a:buFont typeface="Wingdings" pitchFamily="2" charset="2"/>
              <a:buChar char="§"/>
            </a:pPr>
            <a:r>
              <a:rPr lang="zh-CN" altLang="en-US" sz="2800" dirty="0">
                <a:latin typeface="宋体" pitchFamily="2" charset="-122"/>
              </a:rPr>
              <a:t>需要建立一个</a:t>
            </a:r>
            <a:r>
              <a:rPr lang="zh-CN" altLang="en-US" sz="2800" dirty="0">
                <a:solidFill>
                  <a:srgbClr val="FF0000"/>
                </a:solidFill>
                <a:latin typeface="宋体" pitchFamily="2" charset="-122"/>
              </a:rPr>
              <a:t>运行维护团队</a:t>
            </a:r>
            <a:r>
              <a:rPr lang="zh-CN" altLang="en-US" sz="2800" dirty="0">
                <a:latin typeface="宋体" pitchFamily="2" charset="-122"/>
              </a:rPr>
              <a:t>（中心）。</a:t>
            </a:r>
            <a:endParaRPr lang="en-US" altLang="zh-CN" sz="2800" dirty="0">
              <a:latin typeface="宋体" pitchFamily="2" charset="-122"/>
            </a:endParaRPr>
          </a:p>
          <a:p>
            <a:pPr algn="just">
              <a:buClr>
                <a:schemeClr val="folHlink"/>
              </a:buClr>
              <a:buSzPct val="100000"/>
              <a:buFont typeface="Wingdings" pitchFamily="2" charset="2"/>
              <a:buChar char="§"/>
            </a:pPr>
            <a:r>
              <a:rPr lang="zh-CN" altLang="en-US" sz="2800" dirty="0">
                <a:latin typeface="宋体" pitchFamily="2" charset="-122"/>
              </a:rPr>
              <a:t>数据库运行与维护包括：</a:t>
            </a:r>
            <a:r>
              <a:rPr lang="zh-CN" altLang="en-US" sz="2800" dirty="0">
                <a:solidFill>
                  <a:srgbClr val="FF0000"/>
                </a:solidFill>
                <a:latin typeface="宋体" pitchFamily="2" charset="-122"/>
              </a:rPr>
              <a:t>数据库的转储</a:t>
            </a:r>
            <a:r>
              <a:rPr lang="zh-CN" altLang="en-US" sz="2800" dirty="0">
                <a:latin typeface="宋体" pitchFamily="2" charset="-122"/>
              </a:rPr>
              <a:t>和</a:t>
            </a:r>
            <a:r>
              <a:rPr lang="zh-CN" altLang="en-US" sz="2800" dirty="0">
                <a:solidFill>
                  <a:srgbClr val="FF0000"/>
                </a:solidFill>
                <a:latin typeface="宋体" pitchFamily="2" charset="-122"/>
              </a:rPr>
              <a:t>恢复</a:t>
            </a:r>
            <a:r>
              <a:rPr lang="zh-CN" altLang="en-US" sz="2800" dirty="0">
                <a:latin typeface="宋体" pitchFamily="2" charset="-122"/>
              </a:rPr>
              <a:t>；数据库的</a:t>
            </a:r>
            <a:r>
              <a:rPr lang="zh-CN" altLang="en-US" sz="2800" dirty="0">
                <a:solidFill>
                  <a:srgbClr val="FF0000"/>
                </a:solidFill>
                <a:latin typeface="宋体" pitchFamily="2" charset="-122"/>
              </a:rPr>
              <a:t>安全性</a:t>
            </a:r>
            <a:r>
              <a:rPr lang="zh-CN" altLang="en-US" sz="2800" dirty="0">
                <a:latin typeface="宋体" pitchFamily="2" charset="-122"/>
              </a:rPr>
              <a:t>、</a:t>
            </a:r>
            <a:r>
              <a:rPr lang="zh-CN" altLang="en-US" sz="2800" dirty="0">
                <a:solidFill>
                  <a:srgbClr val="FF0000"/>
                </a:solidFill>
                <a:latin typeface="宋体" pitchFamily="2" charset="-122"/>
              </a:rPr>
              <a:t>完整性</a:t>
            </a:r>
            <a:r>
              <a:rPr lang="zh-CN" altLang="en-US" sz="2800" dirty="0">
                <a:latin typeface="宋体" pitchFamily="2" charset="-122"/>
              </a:rPr>
              <a:t>控制；</a:t>
            </a:r>
            <a:r>
              <a:rPr lang="zh-CN" altLang="en-US" sz="2800" dirty="0">
                <a:solidFill>
                  <a:srgbClr val="FF0000"/>
                </a:solidFill>
                <a:latin typeface="宋体" pitchFamily="2" charset="-122"/>
              </a:rPr>
              <a:t>数据库的监督</a:t>
            </a:r>
            <a:r>
              <a:rPr lang="zh-CN" altLang="en-US" sz="2800" dirty="0">
                <a:latin typeface="宋体" pitchFamily="2" charset="-122"/>
              </a:rPr>
              <a:t>、</a:t>
            </a:r>
            <a:r>
              <a:rPr lang="zh-CN" altLang="en-US" sz="2800" dirty="0">
                <a:solidFill>
                  <a:srgbClr val="FF0000"/>
                </a:solidFill>
                <a:latin typeface="宋体" pitchFamily="2" charset="-122"/>
              </a:rPr>
              <a:t>分析</a:t>
            </a:r>
            <a:r>
              <a:rPr lang="zh-CN" altLang="en-US" sz="2800" dirty="0">
                <a:latin typeface="宋体" pitchFamily="2" charset="-122"/>
              </a:rPr>
              <a:t>和</a:t>
            </a:r>
            <a:r>
              <a:rPr lang="zh-CN" altLang="en-US" sz="2800" dirty="0">
                <a:solidFill>
                  <a:srgbClr val="FF0000"/>
                </a:solidFill>
                <a:latin typeface="宋体" pitchFamily="2" charset="-122"/>
              </a:rPr>
              <a:t>改进</a:t>
            </a:r>
            <a:r>
              <a:rPr lang="zh-CN" altLang="en-US" sz="2800" dirty="0">
                <a:latin typeface="宋体" pitchFamily="2" charset="-122"/>
              </a:rPr>
              <a:t>；数据库的</a:t>
            </a:r>
            <a:r>
              <a:rPr lang="zh-CN" altLang="en-US" sz="2800" dirty="0">
                <a:solidFill>
                  <a:srgbClr val="FF0000"/>
                </a:solidFill>
                <a:latin typeface="宋体" pitchFamily="2" charset="-122"/>
              </a:rPr>
              <a:t>重组织</a:t>
            </a:r>
            <a:r>
              <a:rPr lang="zh-CN" altLang="en-US" sz="2800" dirty="0">
                <a:latin typeface="宋体" pitchFamily="2" charset="-122"/>
              </a:rPr>
              <a:t>和</a:t>
            </a:r>
            <a:r>
              <a:rPr lang="zh-CN" altLang="en-US" sz="2800" dirty="0">
                <a:solidFill>
                  <a:srgbClr val="FF0000"/>
                </a:solidFill>
                <a:latin typeface="宋体" pitchFamily="2" charset="-122"/>
              </a:rPr>
              <a:t>重构造</a:t>
            </a:r>
            <a:r>
              <a:rPr lang="zh-CN" altLang="en-US" sz="2800" dirty="0">
                <a:latin typeface="宋体" pitchFamily="2" charset="-122"/>
              </a:rPr>
              <a:t>。</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59</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714668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标题 10241"/>
          <p:cNvSpPr>
            <a:spLocks noGrp="1"/>
          </p:cNvSpPr>
          <p:nvPr>
            <p:ph type="title"/>
          </p:nvPr>
        </p:nvSpPr>
        <p:spPr>
          <a:xfrm>
            <a:off x="1066800" y="990600"/>
            <a:ext cx="6248400" cy="762000"/>
          </a:xfrm>
          <a:prstGeom prst="rect">
            <a:avLst/>
          </a:prstGeom>
        </p:spPr>
        <p:txBody>
          <a:bodyPr>
            <a:prstTxWarp prst="textNoShape">
              <a:avLst/>
            </a:prstTxWarp>
            <a:noAutofit/>
          </a:bodyPr>
          <a:lstStyle/>
          <a:p>
            <a:r>
              <a:rPr lang="zh-CN" altLang="en-US">
                <a:latin typeface="黑体" pitchFamily="2" charset="-122"/>
                <a:ea typeface="黑体" pitchFamily="2" charset="-122"/>
              </a:rPr>
              <a:t>第一步：需求分析</a:t>
            </a:r>
          </a:p>
        </p:txBody>
      </p:sp>
      <p:sp>
        <p:nvSpPr>
          <p:cNvPr id="10243" name="内容占位符 10242"/>
          <p:cNvSpPr>
            <a:spLocks noGrp="1"/>
          </p:cNvSpPr>
          <p:nvPr>
            <p:ph idx="1"/>
          </p:nvPr>
        </p:nvSpPr>
        <p:spPr>
          <a:xfrm>
            <a:off x="762000" y="1828800"/>
            <a:ext cx="7620000" cy="41148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sz="2800" dirty="0">
                <a:latin typeface="宋体" pitchFamily="2" charset="-122"/>
              </a:rPr>
              <a:t>规划完成后，由团队成员开始进行需求分析。</a:t>
            </a:r>
            <a:endParaRPr lang="en-US" altLang="zh-CN" sz="2800" dirty="0">
              <a:latin typeface="宋体" pitchFamily="2" charset="-122"/>
            </a:endParaRPr>
          </a:p>
          <a:p>
            <a:pPr algn="just">
              <a:buClr>
                <a:schemeClr val="folHlink"/>
              </a:buClr>
              <a:buSzPct val="100000"/>
              <a:buFont typeface="Wingdings" pitchFamily="2" charset="2"/>
              <a:buChar char="§"/>
            </a:pPr>
            <a:r>
              <a:rPr lang="zh-CN" altLang="en-US" sz="2800" dirty="0">
                <a:latin typeface="宋体" pitchFamily="2" charset="-122"/>
              </a:rPr>
              <a:t>需求分析是整个系统开发的基础。但烦琐费时，很多人往往不愿在此付出时间和精力，为以后埋下失败的种子。</a:t>
            </a:r>
            <a:endParaRPr lang="en-US" altLang="zh-CN" sz="2800" dirty="0">
              <a:latin typeface="宋体" pitchFamily="2" charset="-122"/>
            </a:endParaRPr>
          </a:p>
          <a:p>
            <a:pPr algn="just">
              <a:buClr>
                <a:schemeClr val="folHlink"/>
              </a:buClr>
              <a:buSzPct val="100000"/>
              <a:buFont typeface="Wingdings" pitchFamily="2" charset="2"/>
              <a:buChar char="§"/>
            </a:pPr>
            <a:r>
              <a:rPr lang="zh-CN" altLang="en-US" sz="2800" dirty="0">
                <a:latin typeface="宋体" pitchFamily="2" charset="-122"/>
              </a:rPr>
              <a:t>需求分析一定要做充分细致，否则不要进行下一步。</a:t>
            </a:r>
            <a:endParaRPr lang="en-US" altLang="zh-CN" sz="2800" dirty="0">
              <a:latin typeface="宋体" pitchFamily="2" charset="-122"/>
            </a:endParaRPr>
          </a:p>
          <a:p>
            <a:pPr algn="just">
              <a:buClr>
                <a:schemeClr val="folHlink"/>
              </a:buClr>
              <a:buSzPct val="100000"/>
              <a:buFont typeface="Wingdings" pitchFamily="2" charset="2"/>
              <a:buChar char="§"/>
            </a:pPr>
            <a:r>
              <a:rPr lang="zh-CN" altLang="en-US" sz="2800" dirty="0">
                <a:latin typeface="宋体" pitchFamily="2" charset="-122"/>
              </a:rPr>
              <a:t>本节主要介绍需求分析的内容和方法，以及所要形成的几个重要的文档。</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6</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60922038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标题 55297"/>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第六步：数据库运行与维护</a:t>
            </a:r>
          </a:p>
        </p:txBody>
      </p:sp>
      <p:sp>
        <p:nvSpPr>
          <p:cNvPr id="55299" name="内容占位符 55298"/>
          <p:cNvSpPr>
            <a:spLocks noGrp="1"/>
          </p:cNvSpPr>
          <p:nvPr>
            <p:ph idx="1"/>
          </p:nvPr>
        </p:nvSpPr>
        <p:spPr>
          <a:xfrm>
            <a:off x="838200" y="1981200"/>
            <a:ext cx="7772400" cy="4114800"/>
          </a:xfrm>
          <a:prstGeom prst="rect">
            <a:avLst/>
          </a:prstGeom>
        </p:spPr>
        <p:txBody>
          <a:bodyPr>
            <a:prstTxWarp prst="textNoShape">
              <a:avLst/>
            </a:prstTxWarp>
            <a:noAutofit/>
          </a:bodyPr>
          <a:lstStyle/>
          <a:p>
            <a:pPr algn="just">
              <a:buNone/>
            </a:pPr>
            <a:endParaRPr lang="en-US" altLang="zh-CN" dirty="0">
              <a:latin typeface="宋体" pitchFamily="2" charset="-122"/>
            </a:endParaRPr>
          </a:p>
          <a:p>
            <a:pPr algn="just">
              <a:buClr>
                <a:schemeClr val="folHlink"/>
              </a:buClr>
              <a:buSzPct val="100000"/>
              <a:buFont typeface="Wingdings" pitchFamily="2" charset="2"/>
              <a:buChar char="§"/>
            </a:pPr>
            <a:r>
              <a:rPr lang="zh-CN" altLang="en-US" dirty="0">
                <a:latin typeface="宋体" pitchFamily="2" charset="-122"/>
              </a:rPr>
              <a:t>数据库的</a:t>
            </a:r>
            <a:r>
              <a:rPr lang="zh-CN" altLang="en-US" dirty="0">
                <a:solidFill>
                  <a:srgbClr val="FF0000"/>
                </a:solidFill>
                <a:latin typeface="宋体" pitchFamily="2" charset="-122"/>
              </a:rPr>
              <a:t>转储</a:t>
            </a:r>
            <a:r>
              <a:rPr lang="zh-CN" altLang="en-US" dirty="0">
                <a:latin typeface="宋体" pitchFamily="2" charset="-122"/>
              </a:rPr>
              <a:t>和</a:t>
            </a:r>
            <a:r>
              <a:rPr lang="zh-CN" altLang="en-US" dirty="0">
                <a:solidFill>
                  <a:srgbClr val="FF0000"/>
                </a:solidFill>
                <a:latin typeface="宋体" pitchFamily="2" charset="-122"/>
              </a:rPr>
              <a:t>恢复</a:t>
            </a:r>
            <a:endParaRPr lang="en-US" altLang="zh-CN" dirty="0">
              <a:solidFill>
                <a:srgbClr val="FF0000"/>
              </a:solidFill>
              <a:latin typeface="宋体" pitchFamily="2" charset="-122"/>
            </a:endParaRPr>
          </a:p>
          <a:p>
            <a:pPr algn="just">
              <a:buClr>
                <a:schemeClr val="folHlink"/>
              </a:buClr>
              <a:buSzPct val="100000"/>
              <a:buFont typeface="Wingdings" pitchFamily="2" charset="2"/>
              <a:buChar char="§"/>
            </a:pPr>
            <a:r>
              <a:rPr lang="zh-CN" altLang="en-US" dirty="0">
                <a:latin typeface="宋体" pitchFamily="2" charset="-122"/>
              </a:rPr>
              <a:t>数据库的</a:t>
            </a:r>
            <a:r>
              <a:rPr lang="zh-CN" altLang="en-US" dirty="0">
                <a:solidFill>
                  <a:srgbClr val="FF0000"/>
                </a:solidFill>
                <a:latin typeface="宋体" pitchFamily="2" charset="-122"/>
              </a:rPr>
              <a:t>安全性</a:t>
            </a:r>
            <a:r>
              <a:rPr lang="zh-CN" altLang="en-US" dirty="0">
                <a:latin typeface="宋体" pitchFamily="2" charset="-122"/>
              </a:rPr>
              <a:t>、</a:t>
            </a:r>
            <a:r>
              <a:rPr lang="zh-CN" altLang="en-US" dirty="0">
                <a:solidFill>
                  <a:srgbClr val="FF0000"/>
                </a:solidFill>
                <a:latin typeface="宋体" pitchFamily="2" charset="-122"/>
              </a:rPr>
              <a:t>完整</a:t>
            </a:r>
            <a:r>
              <a:rPr lang="zh-CN" altLang="en-US" dirty="0">
                <a:latin typeface="宋体" pitchFamily="2" charset="-122"/>
              </a:rPr>
              <a:t>性控制</a:t>
            </a:r>
            <a:endParaRPr lang="en-US" altLang="zh-CN" dirty="0">
              <a:latin typeface="宋体" pitchFamily="2" charset="-122"/>
            </a:endParaRPr>
          </a:p>
          <a:p>
            <a:pPr algn="just">
              <a:buClr>
                <a:schemeClr val="folHlink"/>
              </a:buClr>
              <a:buSzPct val="100000"/>
              <a:buFont typeface="Wingdings" pitchFamily="2" charset="2"/>
              <a:buChar char="§"/>
            </a:pPr>
            <a:r>
              <a:rPr lang="zh-CN" altLang="en-US" dirty="0">
                <a:latin typeface="宋体" pitchFamily="2" charset="-122"/>
              </a:rPr>
              <a:t>数据库的</a:t>
            </a:r>
            <a:r>
              <a:rPr lang="zh-CN" altLang="en-US" dirty="0">
                <a:solidFill>
                  <a:srgbClr val="FF0000"/>
                </a:solidFill>
                <a:latin typeface="宋体" pitchFamily="2" charset="-122"/>
              </a:rPr>
              <a:t>监督</a:t>
            </a:r>
            <a:r>
              <a:rPr lang="zh-CN" altLang="en-US" dirty="0">
                <a:latin typeface="宋体" pitchFamily="2" charset="-122"/>
              </a:rPr>
              <a:t>、</a:t>
            </a:r>
            <a:r>
              <a:rPr lang="zh-CN" altLang="en-US" dirty="0">
                <a:solidFill>
                  <a:srgbClr val="FF0000"/>
                </a:solidFill>
                <a:latin typeface="宋体" pitchFamily="2" charset="-122"/>
              </a:rPr>
              <a:t>分析</a:t>
            </a:r>
            <a:r>
              <a:rPr lang="zh-CN" altLang="en-US" dirty="0">
                <a:latin typeface="宋体" pitchFamily="2" charset="-122"/>
              </a:rPr>
              <a:t>和</a:t>
            </a:r>
            <a:r>
              <a:rPr lang="zh-CN" altLang="en-US" dirty="0">
                <a:solidFill>
                  <a:srgbClr val="FF0000"/>
                </a:solidFill>
                <a:latin typeface="宋体" pitchFamily="2" charset="-122"/>
              </a:rPr>
              <a:t>改进</a:t>
            </a:r>
            <a:endParaRPr lang="en-US" altLang="zh-CN" dirty="0">
              <a:solidFill>
                <a:srgbClr val="FF0000"/>
              </a:solidFill>
              <a:latin typeface="宋体" pitchFamily="2" charset="-122"/>
            </a:endParaRPr>
          </a:p>
          <a:p>
            <a:pPr algn="just">
              <a:buClr>
                <a:schemeClr val="folHlink"/>
              </a:buClr>
              <a:buSzPct val="100000"/>
              <a:buFont typeface="Wingdings" pitchFamily="2" charset="2"/>
              <a:buChar char="§"/>
            </a:pPr>
            <a:r>
              <a:rPr lang="zh-CN" altLang="en-US" dirty="0">
                <a:latin typeface="宋体" pitchFamily="2" charset="-122"/>
              </a:rPr>
              <a:t>数据库的</a:t>
            </a:r>
            <a:r>
              <a:rPr lang="zh-CN" altLang="en-US" dirty="0">
                <a:solidFill>
                  <a:srgbClr val="FF0000"/>
                </a:solidFill>
                <a:latin typeface="宋体" pitchFamily="2" charset="-122"/>
              </a:rPr>
              <a:t>重组织</a:t>
            </a:r>
            <a:r>
              <a:rPr lang="zh-CN" altLang="en-US" dirty="0">
                <a:latin typeface="宋体" pitchFamily="2" charset="-122"/>
              </a:rPr>
              <a:t>和</a:t>
            </a:r>
            <a:r>
              <a:rPr lang="zh-CN" altLang="en-US" dirty="0">
                <a:solidFill>
                  <a:srgbClr val="FF0000"/>
                </a:solidFill>
                <a:latin typeface="宋体" pitchFamily="2" charset="-122"/>
              </a:rPr>
              <a:t>重构造</a:t>
            </a:r>
            <a:endParaRPr lang="en-US" altLang="zh-CN" dirty="0">
              <a:solidFill>
                <a:srgbClr val="FF0000"/>
              </a:solidFill>
              <a:latin typeface="宋体" pitchFamily="2" charset="-122"/>
            </a:endParaRPr>
          </a:p>
          <a:p>
            <a:pPr algn="just">
              <a:buClr>
                <a:schemeClr val="folHlink"/>
              </a:buClr>
              <a:buSzPct val="100000"/>
              <a:buFont typeface="Wingdings" pitchFamily="2" charset="2"/>
              <a:buChar char="§"/>
            </a:pPr>
            <a:endParaRPr lang="zh-CN" altLang="en-US" sz="3600" dirty="0"/>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60</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65363618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标题 56321"/>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 数据库的转储和恢复</a:t>
            </a:r>
          </a:p>
        </p:txBody>
      </p:sp>
      <p:sp>
        <p:nvSpPr>
          <p:cNvPr id="56323" name="内容占位符 56322"/>
          <p:cNvSpPr>
            <a:spLocks noGrp="1"/>
          </p:cNvSpPr>
          <p:nvPr>
            <p:ph idx="1"/>
          </p:nvPr>
        </p:nvSpPr>
        <p:spPr>
          <a:xfrm>
            <a:off x="914400" y="1981200"/>
            <a:ext cx="7772400" cy="41148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dirty="0">
                <a:latin typeface="宋体" pitchFamily="2" charset="-122"/>
              </a:rPr>
              <a:t>制定</a:t>
            </a:r>
            <a:r>
              <a:rPr lang="zh-CN" altLang="en-US" dirty="0">
                <a:solidFill>
                  <a:srgbClr val="FF0000"/>
                </a:solidFill>
                <a:latin typeface="宋体" pitchFamily="2" charset="-122"/>
              </a:rPr>
              <a:t>转储计划</a:t>
            </a:r>
            <a:r>
              <a:rPr lang="zh-CN" altLang="en-US" dirty="0">
                <a:latin typeface="宋体" pitchFamily="2" charset="-122"/>
              </a:rPr>
              <a:t>；</a:t>
            </a:r>
            <a:endParaRPr lang="en-US" altLang="zh-CN" dirty="0">
              <a:latin typeface="宋体" pitchFamily="2" charset="-122"/>
            </a:endParaRPr>
          </a:p>
          <a:p>
            <a:pPr algn="just">
              <a:buClr>
                <a:schemeClr val="folHlink"/>
              </a:buClr>
              <a:buSzPct val="100000"/>
              <a:buFont typeface="Wingdings" pitchFamily="2" charset="2"/>
              <a:buChar char="§"/>
            </a:pPr>
            <a:r>
              <a:rPr lang="zh-CN" altLang="en-US" dirty="0">
                <a:latin typeface="宋体" pitchFamily="2" charset="-122"/>
              </a:rPr>
              <a:t>执行</a:t>
            </a:r>
            <a:r>
              <a:rPr lang="zh-CN" altLang="en-US" dirty="0">
                <a:solidFill>
                  <a:srgbClr val="FF0000"/>
                </a:solidFill>
                <a:latin typeface="宋体" pitchFamily="2" charset="-122"/>
              </a:rPr>
              <a:t>数据文件</a:t>
            </a:r>
            <a:r>
              <a:rPr lang="zh-CN" altLang="en-US" dirty="0">
                <a:latin typeface="宋体" pitchFamily="2" charset="-122"/>
              </a:rPr>
              <a:t>和</a:t>
            </a:r>
            <a:r>
              <a:rPr lang="zh-CN" altLang="en-US" dirty="0">
                <a:solidFill>
                  <a:srgbClr val="FF0000"/>
                </a:solidFill>
                <a:latin typeface="宋体" pitchFamily="2" charset="-122"/>
              </a:rPr>
              <a:t>日志文件备份</a:t>
            </a:r>
            <a:r>
              <a:rPr lang="zh-CN" altLang="en-US" dirty="0">
                <a:latin typeface="宋体" pitchFamily="2" charset="-122"/>
              </a:rPr>
              <a:t>；</a:t>
            </a:r>
            <a:endParaRPr lang="en-US" altLang="zh-CN" dirty="0">
              <a:latin typeface="宋体" pitchFamily="2" charset="-122"/>
            </a:endParaRPr>
          </a:p>
          <a:p>
            <a:pPr algn="just">
              <a:buClr>
                <a:schemeClr val="folHlink"/>
              </a:buClr>
              <a:buSzPct val="100000"/>
              <a:buFont typeface="Wingdings" pitchFamily="2" charset="2"/>
              <a:buChar char="§"/>
            </a:pPr>
            <a:r>
              <a:rPr lang="zh-CN" altLang="en-US" dirty="0">
                <a:latin typeface="宋体" pitchFamily="2" charset="-122"/>
              </a:rPr>
              <a:t>进行</a:t>
            </a:r>
            <a:r>
              <a:rPr lang="zh-CN" altLang="en-US" dirty="0">
                <a:solidFill>
                  <a:srgbClr val="FF0000"/>
                </a:solidFill>
                <a:latin typeface="宋体" pitchFamily="2" charset="-122"/>
              </a:rPr>
              <a:t>动态备份</a:t>
            </a:r>
            <a:r>
              <a:rPr lang="zh-CN" altLang="en-US" dirty="0">
                <a:latin typeface="宋体" pitchFamily="2" charset="-122"/>
              </a:rPr>
              <a:t>（</a:t>
            </a:r>
            <a:r>
              <a:rPr lang="zh-CN" altLang="en-US" dirty="0">
                <a:solidFill>
                  <a:srgbClr val="FF0000"/>
                </a:solidFill>
                <a:latin typeface="宋体" pitchFamily="2" charset="-122"/>
              </a:rPr>
              <a:t>增量备份</a:t>
            </a:r>
            <a:r>
              <a:rPr lang="zh-CN" altLang="en-US" dirty="0">
                <a:latin typeface="宋体" pitchFamily="2" charset="-122"/>
              </a:rPr>
              <a:t>）和</a:t>
            </a:r>
            <a:r>
              <a:rPr lang="zh-CN" altLang="en-US" dirty="0">
                <a:solidFill>
                  <a:srgbClr val="FF0000"/>
                </a:solidFill>
                <a:latin typeface="宋体" pitchFamily="2" charset="-122"/>
              </a:rPr>
              <a:t>完全备份</a:t>
            </a:r>
            <a:r>
              <a:rPr lang="zh-CN" altLang="en-US" dirty="0">
                <a:latin typeface="宋体" pitchFamily="2" charset="-122"/>
              </a:rPr>
              <a:t>。</a:t>
            </a:r>
            <a:endParaRPr lang="en-US" altLang="zh-CN" dirty="0">
              <a:latin typeface="宋体" pitchFamily="2" charset="-122"/>
            </a:endParaRPr>
          </a:p>
          <a:p>
            <a:pPr algn="just">
              <a:buClr>
                <a:schemeClr val="folHlink"/>
              </a:buClr>
              <a:buSzPct val="100000"/>
              <a:buFont typeface="Wingdings" pitchFamily="2" charset="2"/>
              <a:buChar char="§"/>
            </a:pPr>
            <a:r>
              <a:rPr lang="zh-CN" altLang="en-US" dirty="0">
                <a:latin typeface="Times New Roman" charset="0"/>
              </a:rPr>
              <a:t>当数据库受到</a:t>
            </a:r>
            <a:r>
              <a:rPr lang="zh-CN" altLang="en-US" dirty="0">
                <a:solidFill>
                  <a:srgbClr val="FF0000"/>
                </a:solidFill>
                <a:latin typeface="Times New Roman" charset="0"/>
              </a:rPr>
              <a:t>破坏</a:t>
            </a:r>
            <a:r>
              <a:rPr lang="zh-CN" altLang="en-US" dirty="0">
                <a:latin typeface="Times New Roman" charset="0"/>
              </a:rPr>
              <a:t>时，要能</a:t>
            </a:r>
            <a:r>
              <a:rPr lang="zh-CN" altLang="en-US" dirty="0">
                <a:solidFill>
                  <a:srgbClr val="FF0000"/>
                </a:solidFill>
                <a:latin typeface="Times New Roman" charset="0"/>
              </a:rPr>
              <a:t>及时</a:t>
            </a:r>
            <a:r>
              <a:rPr lang="zh-CN" altLang="en-US" dirty="0">
                <a:latin typeface="Times New Roman" charset="0"/>
              </a:rPr>
              <a:t>地利用备份将数据库</a:t>
            </a:r>
            <a:r>
              <a:rPr lang="zh-CN" altLang="en-US" dirty="0">
                <a:solidFill>
                  <a:srgbClr val="FF0000"/>
                </a:solidFill>
                <a:latin typeface="Times New Roman" charset="0"/>
              </a:rPr>
              <a:t>恢复</a:t>
            </a:r>
            <a:r>
              <a:rPr lang="zh-CN" altLang="en-US" dirty="0">
                <a:latin typeface="Times New Roman" charset="0"/>
              </a:rPr>
              <a:t>到</a:t>
            </a:r>
            <a:r>
              <a:rPr lang="zh-CN" altLang="en-US" dirty="0">
                <a:solidFill>
                  <a:srgbClr val="FF0000"/>
                </a:solidFill>
                <a:latin typeface="Times New Roman" charset="0"/>
              </a:rPr>
              <a:t>正确状态</a:t>
            </a:r>
            <a:r>
              <a:rPr lang="zh-CN" altLang="en-US" dirty="0">
                <a:latin typeface="Times New Roman" charset="0"/>
              </a:rPr>
              <a:t>。</a:t>
            </a:r>
            <a:r>
              <a:rPr lang="zh-CN" altLang="en-US" dirty="0">
                <a:latin typeface="宋体" pitchFamily="2" charset="-122"/>
              </a:rPr>
              <a:t> </a:t>
            </a:r>
            <a:endParaRPr lang="en-US" altLang="zh-CN" dirty="0">
              <a:latin typeface="宋体" pitchFamily="2" charset="-122"/>
            </a:endParaRPr>
          </a:p>
          <a:p>
            <a:endParaRPr lang="zh-CN" altLang="en-US" sz="3600" dirty="0"/>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61</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57342926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标题 59393"/>
          <p:cNvSpPr>
            <a:spLocks noGrp="1"/>
          </p:cNvSpPr>
          <p:nvPr>
            <p:ph type="title"/>
          </p:nvPr>
        </p:nvSpPr>
        <p:spPr>
          <a:xfrm>
            <a:off x="1295400" y="762000"/>
            <a:ext cx="5943600" cy="990600"/>
          </a:xfrm>
          <a:prstGeom prst="rect">
            <a:avLst/>
          </a:prstGeom>
        </p:spPr>
        <p:txBody>
          <a:bodyPr>
            <a:prstTxWarp prst="textNoShape">
              <a:avLst/>
            </a:prstTxWarp>
            <a:noAutofit/>
          </a:bodyPr>
          <a:lstStyle/>
          <a:p>
            <a:r>
              <a:rPr lang="zh-CN" altLang="en-US">
                <a:latin typeface="黑体" pitchFamily="2" charset="-122"/>
                <a:ea typeface="黑体" pitchFamily="2" charset="-122"/>
              </a:rPr>
              <a:t>小结</a:t>
            </a:r>
          </a:p>
        </p:txBody>
      </p:sp>
      <p:sp>
        <p:nvSpPr>
          <p:cNvPr id="59395" name="内容占位符 59394"/>
          <p:cNvSpPr>
            <a:spLocks noGrp="1"/>
          </p:cNvSpPr>
          <p:nvPr>
            <p:ph idx="1"/>
          </p:nvPr>
        </p:nvSpPr>
        <p:spPr>
          <a:xfrm>
            <a:off x="609600" y="1853020"/>
            <a:ext cx="8077200" cy="4838708"/>
          </a:xfrm>
          <a:prstGeom prst="rect">
            <a:avLst/>
          </a:prstGeom>
        </p:spPr>
        <p:txBody>
          <a:bodyPr>
            <a:prstTxWarp prst="textNoShape">
              <a:avLst/>
            </a:prstTxWarp>
            <a:noAutofit/>
          </a:bodyPr>
          <a:lstStyle/>
          <a:p>
            <a:pPr algn="just">
              <a:lnSpc>
                <a:spcPts val="2880"/>
              </a:lnSpc>
            </a:pPr>
            <a:r>
              <a:rPr lang="zh-CN" altLang="en-US" sz="2400" dirty="0">
                <a:solidFill>
                  <a:srgbClr val="000000"/>
                </a:solidFill>
                <a:latin typeface="Times New Roman" charset="0"/>
              </a:rPr>
              <a:t>开发</a:t>
            </a:r>
            <a:r>
              <a:rPr lang="en-US" altLang="zh-CN" sz="2400" dirty="0">
                <a:solidFill>
                  <a:srgbClr val="000000"/>
                </a:solidFill>
                <a:latin typeface="Times New Roman" charset="0"/>
              </a:rPr>
              <a:t>DBS</a:t>
            </a:r>
            <a:r>
              <a:rPr lang="zh-CN" altLang="en-US" sz="2400" dirty="0">
                <a:solidFill>
                  <a:srgbClr val="000000"/>
                </a:solidFill>
                <a:latin typeface="Times New Roman" charset="0"/>
              </a:rPr>
              <a:t>须按</a:t>
            </a:r>
            <a:r>
              <a:rPr lang="zh-CN" altLang="en-US" sz="2400" dirty="0">
                <a:solidFill>
                  <a:srgbClr val="FF0000"/>
                </a:solidFill>
                <a:latin typeface="Times New Roman" charset="0"/>
              </a:rPr>
              <a:t>软件工程思想</a:t>
            </a:r>
            <a:r>
              <a:rPr lang="zh-CN" altLang="en-US" sz="2400" dirty="0">
                <a:solidFill>
                  <a:srgbClr val="000000"/>
                </a:solidFill>
                <a:latin typeface="Times New Roman" charset="0"/>
              </a:rPr>
              <a:t>对系统进行周密分析设计。</a:t>
            </a:r>
            <a:endParaRPr lang="en-US" altLang="zh-CN" sz="2400" dirty="0">
              <a:solidFill>
                <a:srgbClr val="000000"/>
              </a:solidFill>
              <a:latin typeface="Times New Roman" charset="0"/>
            </a:endParaRPr>
          </a:p>
          <a:p>
            <a:pPr algn="just">
              <a:lnSpc>
                <a:spcPts val="2880"/>
              </a:lnSpc>
            </a:pPr>
            <a:r>
              <a:rPr lang="zh-CN" altLang="en-US" sz="2400" dirty="0">
                <a:solidFill>
                  <a:srgbClr val="000000"/>
                </a:solidFill>
                <a:latin typeface="Times New Roman" charset="0"/>
              </a:rPr>
              <a:t>数据库设计是</a:t>
            </a:r>
            <a:r>
              <a:rPr lang="en-US" altLang="zh-CN" sz="2400" dirty="0">
                <a:solidFill>
                  <a:srgbClr val="000000"/>
                </a:solidFill>
                <a:latin typeface="Times New Roman" charset="0"/>
              </a:rPr>
              <a:t>DBS</a:t>
            </a:r>
            <a:r>
              <a:rPr lang="zh-CN" altLang="en-US" sz="2400" dirty="0">
                <a:solidFill>
                  <a:srgbClr val="000000"/>
                </a:solidFill>
                <a:latin typeface="Times New Roman" charset="0"/>
              </a:rPr>
              <a:t>发挥良好作用的有效保证。</a:t>
            </a:r>
            <a:endParaRPr lang="en-US" altLang="zh-CN" sz="2400" dirty="0">
              <a:solidFill>
                <a:srgbClr val="000000"/>
              </a:solidFill>
              <a:latin typeface="Times New Roman" charset="0"/>
            </a:endParaRPr>
          </a:p>
          <a:p>
            <a:pPr algn="just">
              <a:lnSpc>
                <a:spcPts val="2880"/>
              </a:lnSpc>
            </a:pPr>
            <a:r>
              <a:rPr lang="zh-CN" altLang="en-US" sz="2400" dirty="0">
                <a:solidFill>
                  <a:srgbClr val="000000"/>
                </a:solidFill>
                <a:latin typeface="Times New Roman" charset="0"/>
              </a:rPr>
              <a:t>数据库设计需要</a:t>
            </a:r>
            <a:r>
              <a:rPr lang="zh-CN" altLang="en-US" sz="2400" dirty="0">
                <a:solidFill>
                  <a:srgbClr val="FF0000"/>
                </a:solidFill>
                <a:latin typeface="Times New Roman" charset="0"/>
              </a:rPr>
              <a:t>设计者</a:t>
            </a:r>
            <a:r>
              <a:rPr lang="zh-CN" altLang="en-US" sz="2400" dirty="0">
                <a:solidFill>
                  <a:srgbClr val="000000"/>
                </a:solidFill>
                <a:latin typeface="Times New Roman" charset="0"/>
              </a:rPr>
              <a:t>在</a:t>
            </a:r>
            <a:r>
              <a:rPr lang="zh-CN" altLang="en-US" sz="2400" dirty="0">
                <a:solidFill>
                  <a:srgbClr val="FF0000"/>
                </a:solidFill>
                <a:latin typeface="Times New Roman" charset="0"/>
              </a:rPr>
              <a:t>工作的过程中</a:t>
            </a:r>
            <a:r>
              <a:rPr lang="zh-CN" altLang="en-US" sz="2400" dirty="0">
                <a:solidFill>
                  <a:srgbClr val="000000"/>
                </a:solidFill>
                <a:latin typeface="Times New Roman" charset="0"/>
              </a:rPr>
              <a:t>不断地</a:t>
            </a:r>
            <a:r>
              <a:rPr lang="zh-CN" altLang="en-US" sz="2400" dirty="0">
                <a:solidFill>
                  <a:srgbClr val="FF0000"/>
                </a:solidFill>
                <a:latin typeface="Times New Roman" charset="0"/>
              </a:rPr>
              <a:t>总结经验</a:t>
            </a:r>
            <a:r>
              <a:rPr lang="zh-CN" altLang="en-US" sz="2400" dirty="0">
                <a:solidFill>
                  <a:srgbClr val="000000"/>
                </a:solidFill>
                <a:latin typeface="Times New Roman" charset="0"/>
              </a:rPr>
              <a:t>教训，</a:t>
            </a:r>
            <a:r>
              <a:rPr lang="zh-CN" altLang="en-US" sz="2400" dirty="0">
                <a:solidFill>
                  <a:srgbClr val="FF0000"/>
                </a:solidFill>
                <a:latin typeface="Times New Roman" charset="0"/>
              </a:rPr>
              <a:t>加强</a:t>
            </a:r>
            <a:r>
              <a:rPr lang="zh-CN" altLang="en-US" sz="2400" dirty="0">
                <a:solidFill>
                  <a:srgbClr val="000000"/>
                </a:solidFill>
                <a:latin typeface="Times New Roman" charset="0"/>
              </a:rPr>
              <a:t>与</a:t>
            </a:r>
            <a:r>
              <a:rPr lang="zh-CN" altLang="en-US" sz="2400" dirty="0">
                <a:solidFill>
                  <a:srgbClr val="FF0000"/>
                </a:solidFill>
                <a:latin typeface="Times New Roman" charset="0"/>
              </a:rPr>
              <a:t>用户</a:t>
            </a:r>
            <a:r>
              <a:rPr lang="zh-CN" altLang="en-US" sz="2400" dirty="0">
                <a:solidFill>
                  <a:srgbClr val="000000"/>
                </a:solidFill>
                <a:latin typeface="Times New Roman" charset="0"/>
              </a:rPr>
              <a:t>以及</a:t>
            </a:r>
            <a:r>
              <a:rPr lang="zh-CN" altLang="en-US" sz="2400" dirty="0">
                <a:solidFill>
                  <a:srgbClr val="FF0000"/>
                </a:solidFill>
                <a:latin typeface="Times New Roman" charset="0"/>
              </a:rPr>
              <a:t>团队成员</a:t>
            </a:r>
            <a:r>
              <a:rPr lang="zh-CN" altLang="en-US" sz="2400" dirty="0">
                <a:solidFill>
                  <a:srgbClr val="000000"/>
                </a:solidFill>
                <a:latin typeface="Times New Roman" charset="0"/>
              </a:rPr>
              <a:t>的</a:t>
            </a:r>
            <a:r>
              <a:rPr lang="zh-CN" altLang="en-US" sz="2400" dirty="0">
                <a:solidFill>
                  <a:srgbClr val="FF0000"/>
                </a:solidFill>
                <a:latin typeface="Times New Roman" charset="0"/>
              </a:rPr>
              <a:t>交流</a:t>
            </a:r>
            <a:r>
              <a:rPr lang="zh-CN" altLang="en-US" sz="2400" dirty="0">
                <a:solidFill>
                  <a:srgbClr val="000000"/>
                </a:solidFill>
                <a:latin typeface="Times New Roman" charset="0"/>
              </a:rPr>
              <a:t>、</a:t>
            </a:r>
            <a:r>
              <a:rPr lang="zh-CN" altLang="en-US" sz="2400" dirty="0">
                <a:solidFill>
                  <a:srgbClr val="FF0000"/>
                </a:solidFill>
                <a:latin typeface="Times New Roman" charset="0"/>
              </a:rPr>
              <a:t>沟通</a:t>
            </a:r>
            <a:r>
              <a:rPr lang="zh-CN" altLang="en-US" sz="2400" dirty="0">
                <a:solidFill>
                  <a:srgbClr val="000000"/>
                </a:solidFill>
                <a:latin typeface="Times New Roman" charset="0"/>
              </a:rPr>
              <a:t>与</a:t>
            </a:r>
            <a:r>
              <a:rPr lang="zh-CN" altLang="en-US" sz="2400" dirty="0">
                <a:solidFill>
                  <a:srgbClr val="FF0000"/>
                </a:solidFill>
                <a:latin typeface="Times New Roman" charset="0"/>
              </a:rPr>
              <a:t>协调</a:t>
            </a:r>
            <a:r>
              <a:rPr lang="zh-CN" altLang="en-US" sz="2400" dirty="0">
                <a:solidFill>
                  <a:srgbClr val="000000"/>
                </a:solidFill>
                <a:latin typeface="Times New Roman" charset="0"/>
              </a:rPr>
              <a:t>。是一项</a:t>
            </a:r>
            <a:r>
              <a:rPr lang="zh-CN" altLang="en-US" sz="2400" dirty="0">
                <a:solidFill>
                  <a:srgbClr val="FF0000"/>
                </a:solidFill>
                <a:latin typeface="Times New Roman" charset="0"/>
              </a:rPr>
              <a:t>技术性很强</a:t>
            </a:r>
            <a:r>
              <a:rPr lang="zh-CN" altLang="en-US" sz="2400" dirty="0">
                <a:solidFill>
                  <a:srgbClr val="000000"/>
                </a:solidFill>
                <a:latin typeface="Times New Roman" charset="0"/>
              </a:rPr>
              <a:t>的工作，同时也需要具备进行</a:t>
            </a:r>
            <a:r>
              <a:rPr lang="zh-CN" altLang="en-US" sz="2400" dirty="0">
                <a:solidFill>
                  <a:srgbClr val="FF0000"/>
                </a:solidFill>
                <a:latin typeface="Times New Roman" charset="0"/>
              </a:rPr>
              <a:t>交流</a:t>
            </a:r>
            <a:r>
              <a:rPr lang="zh-CN" altLang="en-US" sz="2400" dirty="0">
                <a:solidFill>
                  <a:srgbClr val="000000"/>
                </a:solidFill>
                <a:latin typeface="Times New Roman" charset="0"/>
              </a:rPr>
              <a:t>、</a:t>
            </a:r>
            <a:r>
              <a:rPr lang="zh-CN" altLang="en-US" sz="2400" dirty="0">
                <a:solidFill>
                  <a:srgbClr val="FF0000"/>
                </a:solidFill>
                <a:latin typeface="Times New Roman" charset="0"/>
              </a:rPr>
              <a:t>沟通</a:t>
            </a:r>
            <a:r>
              <a:rPr lang="zh-CN" altLang="en-US" sz="2400" dirty="0">
                <a:solidFill>
                  <a:srgbClr val="000000"/>
                </a:solidFill>
                <a:latin typeface="Times New Roman" charset="0"/>
              </a:rPr>
              <a:t>、</a:t>
            </a:r>
            <a:r>
              <a:rPr lang="zh-CN" altLang="en-US" sz="2400" dirty="0">
                <a:solidFill>
                  <a:srgbClr val="FF0000"/>
                </a:solidFill>
                <a:latin typeface="Times New Roman" charset="0"/>
              </a:rPr>
              <a:t>协调</a:t>
            </a:r>
            <a:r>
              <a:rPr lang="zh-CN" altLang="en-US" sz="2400" dirty="0">
                <a:solidFill>
                  <a:srgbClr val="000000"/>
                </a:solidFill>
                <a:latin typeface="Times New Roman" charset="0"/>
              </a:rPr>
              <a:t>、</a:t>
            </a:r>
            <a:r>
              <a:rPr lang="zh-CN" altLang="en-US" sz="2400" dirty="0">
                <a:solidFill>
                  <a:srgbClr val="FF0000"/>
                </a:solidFill>
                <a:latin typeface="Times New Roman" charset="0"/>
              </a:rPr>
              <a:t>管理</a:t>
            </a:r>
            <a:r>
              <a:rPr lang="zh-CN" altLang="en-US" sz="2400" dirty="0">
                <a:solidFill>
                  <a:srgbClr val="000000"/>
                </a:solidFill>
                <a:latin typeface="Times New Roman" charset="0"/>
              </a:rPr>
              <a:t>、控制的</a:t>
            </a:r>
            <a:r>
              <a:rPr lang="zh-CN" altLang="en-US" sz="2400" dirty="0">
                <a:solidFill>
                  <a:srgbClr val="FF0000"/>
                </a:solidFill>
                <a:latin typeface="Times New Roman" charset="0"/>
              </a:rPr>
              <a:t>能力</a:t>
            </a:r>
            <a:r>
              <a:rPr lang="zh-CN" altLang="en-US" sz="2400" dirty="0">
                <a:solidFill>
                  <a:srgbClr val="000000"/>
                </a:solidFill>
                <a:latin typeface="Times New Roman" charset="0"/>
              </a:rPr>
              <a:t>，具有</a:t>
            </a:r>
            <a:r>
              <a:rPr lang="zh-CN" altLang="en-US" sz="2400" dirty="0">
                <a:solidFill>
                  <a:srgbClr val="FF0000"/>
                </a:solidFill>
                <a:latin typeface="Times New Roman" charset="0"/>
              </a:rPr>
              <a:t>很强艺术性</a:t>
            </a:r>
            <a:r>
              <a:rPr lang="zh-CN" altLang="en-US" sz="2400" dirty="0">
                <a:solidFill>
                  <a:srgbClr val="000000"/>
                </a:solidFill>
                <a:latin typeface="Times New Roman" charset="0"/>
              </a:rPr>
              <a:t>。</a:t>
            </a:r>
            <a:endParaRPr lang="en-US" altLang="zh-CN" sz="2400" dirty="0">
              <a:solidFill>
                <a:srgbClr val="000000"/>
              </a:solidFill>
              <a:latin typeface="Times New Roman" charset="0"/>
            </a:endParaRPr>
          </a:p>
          <a:p>
            <a:pPr algn="just">
              <a:lnSpc>
                <a:spcPts val="2880"/>
              </a:lnSpc>
            </a:pPr>
            <a:r>
              <a:rPr lang="zh-CN" altLang="en-US" sz="2400" dirty="0">
                <a:solidFill>
                  <a:srgbClr val="000000"/>
                </a:solidFill>
                <a:latin typeface="Times New Roman" charset="0"/>
              </a:rPr>
              <a:t>数据库设计一般分六步：</a:t>
            </a:r>
            <a:r>
              <a:rPr lang="zh-CN" altLang="en-US" sz="2400" dirty="0">
                <a:solidFill>
                  <a:srgbClr val="FF0000"/>
                </a:solidFill>
                <a:latin typeface="Times New Roman" charset="0"/>
              </a:rPr>
              <a:t>需求分析</a:t>
            </a:r>
            <a:r>
              <a:rPr lang="zh-CN" altLang="en-US" sz="2400" dirty="0">
                <a:solidFill>
                  <a:srgbClr val="000000"/>
                </a:solidFill>
                <a:latin typeface="Times New Roman" charset="0"/>
              </a:rPr>
              <a:t>、</a:t>
            </a:r>
            <a:r>
              <a:rPr lang="zh-CN" altLang="en-US" sz="2400" dirty="0">
                <a:solidFill>
                  <a:srgbClr val="FF0000"/>
                </a:solidFill>
                <a:latin typeface="Times New Roman" charset="0"/>
              </a:rPr>
              <a:t>概念设计</a:t>
            </a:r>
            <a:r>
              <a:rPr lang="zh-CN" altLang="en-US" sz="2400" dirty="0">
                <a:solidFill>
                  <a:srgbClr val="000000"/>
                </a:solidFill>
                <a:latin typeface="Times New Roman" charset="0"/>
              </a:rPr>
              <a:t>、</a:t>
            </a:r>
            <a:r>
              <a:rPr lang="zh-CN" altLang="en-US" sz="2400" dirty="0">
                <a:solidFill>
                  <a:srgbClr val="FF0000"/>
                </a:solidFill>
                <a:latin typeface="Times New Roman" charset="0"/>
              </a:rPr>
              <a:t>逻辑设计</a:t>
            </a:r>
            <a:r>
              <a:rPr lang="zh-CN" altLang="en-US" sz="2400" dirty="0">
                <a:solidFill>
                  <a:srgbClr val="000000"/>
                </a:solidFill>
                <a:latin typeface="Times New Roman" charset="0"/>
              </a:rPr>
              <a:t>、</a:t>
            </a:r>
            <a:r>
              <a:rPr lang="zh-CN" altLang="en-US" sz="2400" dirty="0">
                <a:solidFill>
                  <a:srgbClr val="FF0000"/>
                </a:solidFill>
                <a:latin typeface="Times New Roman" charset="0"/>
              </a:rPr>
              <a:t>物理设计</a:t>
            </a:r>
            <a:r>
              <a:rPr lang="zh-CN" altLang="en-US" sz="2400" dirty="0">
                <a:solidFill>
                  <a:srgbClr val="000000"/>
                </a:solidFill>
                <a:latin typeface="Times New Roman" charset="0"/>
              </a:rPr>
              <a:t>、</a:t>
            </a:r>
            <a:r>
              <a:rPr lang="zh-CN" altLang="en-US" sz="2400" dirty="0">
                <a:solidFill>
                  <a:srgbClr val="FF0000"/>
                </a:solidFill>
                <a:latin typeface="Times New Roman" charset="0"/>
              </a:rPr>
              <a:t>数据库实施</a:t>
            </a:r>
            <a:r>
              <a:rPr lang="zh-CN" altLang="en-US" sz="2400" dirty="0">
                <a:solidFill>
                  <a:srgbClr val="000000"/>
                </a:solidFill>
                <a:latin typeface="Times New Roman" charset="0"/>
              </a:rPr>
              <a:t>、</a:t>
            </a:r>
            <a:r>
              <a:rPr lang="zh-CN" altLang="en-US" sz="2400" dirty="0">
                <a:solidFill>
                  <a:srgbClr val="FF0000"/>
                </a:solidFill>
                <a:latin typeface="Times New Roman" charset="0"/>
              </a:rPr>
              <a:t>运行和维护</a:t>
            </a:r>
            <a:r>
              <a:rPr lang="zh-CN" altLang="en-US" sz="2400" dirty="0">
                <a:solidFill>
                  <a:srgbClr val="000000"/>
                </a:solidFill>
                <a:latin typeface="Times New Roman" charset="0"/>
              </a:rPr>
              <a:t>。</a:t>
            </a:r>
            <a:endParaRPr lang="en-US" altLang="zh-CN" sz="2400" dirty="0">
              <a:solidFill>
                <a:srgbClr val="000000"/>
              </a:solidFill>
              <a:latin typeface="Times New Roman" charset="0"/>
            </a:endParaRPr>
          </a:p>
          <a:p>
            <a:pPr algn="just">
              <a:lnSpc>
                <a:spcPts val="2880"/>
              </a:lnSpc>
            </a:pPr>
            <a:r>
              <a:rPr lang="zh-CN" altLang="en-US" sz="2400" dirty="0">
                <a:solidFill>
                  <a:srgbClr val="000000"/>
                </a:solidFill>
                <a:latin typeface="Times New Roman" charset="0"/>
              </a:rPr>
              <a:t>每一步都有具体的</a:t>
            </a:r>
            <a:r>
              <a:rPr lang="zh-CN" altLang="en-US" sz="2400" dirty="0">
                <a:solidFill>
                  <a:srgbClr val="FF0000"/>
                </a:solidFill>
                <a:latin typeface="Times New Roman" charset="0"/>
              </a:rPr>
              <a:t>任务</a:t>
            </a:r>
            <a:r>
              <a:rPr lang="zh-CN" altLang="en-US" sz="2400" dirty="0">
                <a:solidFill>
                  <a:srgbClr val="000000"/>
                </a:solidFill>
                <a:latin typeface="Times New Roman" charset="0"/>
              </a:rPr>
              <a:t>、</a:t>
            </a:r>
            <a:r>
              <a:rPr lang="zh-CN" altLang="en-US" sz="2400" dirty="0">
                <a:solidFill>
                  <a:srgbClr val="FF0000"/>
                </a:solidFill>
                <a:latin typeface="Times New Roman" charset="0"/>
              </a:rPr>
              <a:t>目标</a:t>
            </a:r>
            <a:r>
              <a:rPr lang="zh-CN" altLang="en-US" sz="2400" dirty="0">
                <a:solidFill>
                  <a:srgbClr val="000000"/>
                </a:solidFill>
                <a:latin typeface="Times New Roman" charset="0"/>
              </a:rPr>
              <a:t>、</a:t>
            </a:r>
            <a:r>
              <a:rPr lang="zh-CN" altLang="en-US" sz="2400" dirty="0">
                <a:solidFill>
                  <a:srgbClr val="FF0000"/>
                </a:solidFill>
                <a:latin typeface="Times New Roman" charset="0"/>
              </a:rPr>
              <a:t>工作内容</a:t>
            </a:r>
            <a:r>
              <a:rPr lang="zh-CN" altLang="en-US" sz="2400" dirty="0">
                <a:solidFill>
                  <a:srgbClr val="000000"/>
                </a:solidFill>
                <a:latin typeface="Times New Roman" charset="0"/>
              </a:rPr>
              <a:t>和</a:t>
            </a:r>
            <a:r>
              <a:rPr lang="zh-CN" altLang="en-US" sz="2400" dirty="0">
                <a:solidFill>
                  <a:srgbClr val="FF0000"/>
                </a:solidFill>
                <a:latin typeface="Times New Roman" charset="0"/>
              </a:rPr>
              <a:t>方法</a:t>
            </a:r>
            <a:r>
              <a:rPr lang="zh-CN" altLang="en-US" sz="2400" dirty="0">
                <a:solidFill>
                  <a:srgbClr val="000000"/>
                </a:solidFill>
                <a:latin typeface="Times New Roman" charset="0"/>
              </a:rPr>
              <a:t>，各步骤之间往往需要一些反复。</a:t>
            </a:r>
            <a:endParaRPr lang="en-US" altLang="zh-CN" sz="2400" dirty="0">
              <a:solidFill>
                <a:srgbClr val="000000"/>
              </a:solidFill>
              <a:latin typeface="Times New Roman" charset="0"/>
            </a:endParaRPr>
          </a:p>
          <a:p>
            <a:pPr algn="just">
              <a:lnSpc>
                <a:spcPts val="2880"/>
              </a:lnSpc>
            </a:pPr>
            <a:r>
              <a:rPr lang="zh-CN" altLang="en-US" sz="2400" dirty="0">
                <a:solidFill>
                  <a:srgbClr val="000000"/>
                </a:solidFill>
                <a:latin typeface="Times New Roman" charset="0"/>
              </a:rPr>
              <a:t>在设计过程中，要将</a:t>
            </a:r>
            <a:r>
              <a:rPr lang="zh-CN" altLang="en-US" sz="2400" dirty="0">
                <a:solidFill>
                  <a:srgbClr val="FF0000"/>
                </a:solidFill>
                <a:latin typeface="Times New Roman" charset="0"/>
              </a:rPr>
              <a:t>结构设计</a:t>
            </a:r>
            <a:r>
              <a:rPr lang="zh-CN" altLang="en-US" sz="2400" dirty="0">
                <a:solidFill>
                  <a:srgbClr val="000000"/>
                </a:solidFill>
                <a:latin typeface="Times New Roman" charset="0"/>
              </a:rPr>
              <a:t>与</a:t>
            </a:r>
            <a:r>
              <a:rPr lang="zh-CN" altLang="en-US" sz="2400" dirty="0">
                <a:solidFill>
                  <a:srgbClr val="FF0000"/>
                </a:solidFill>
                <a:latin typeface="Times New Roman" charset="0"/>
              </a:rPr>
              <a:t>行为设计</a:t>
            </a:r>
            <a:r>
              <a:rPr lang="zh-CN" altLang="en-US" sz="2400" dirty="0">
                <a:solidFill>
                  <a:srgbClr val="000000"/>
                </a:solidFill>
                <a:latin typeface="Times New Roman" charset="0"/>
              </a:rPr>
              <a:t>结合</a:t>
            </a:r>
            <a:r>
              <a:rPr lang="zh-CN" altLang="en-US" sz="2400" dirty="0" smtClean="0">
                <a:solidFill>
                  <a:srgbClr val="000000"/>
                </a:solidFill>
                <a:latin typeface="Times New Roman" charset="0"/>
              </a:rPr>
              <a:t>起来</a:t>
            </a:r>
            <a:r>
              <a:rPr lang="zh-CN" altLang="en-US" sz="2400" dirty="0">
                <a:solidFill>
                  <a:srgbClr val="000000"/>
                </a:solidFill>
                <a:latin typeface="Times New Roman" charset="0"/>
              </a:rPr>
              <a:t>，</a:t>
            </a:r>
            <a:r>
              <a:rPr lang="zh-CN" altLang="en-US" sz="2400" dirty="0" smtClean="0">
                <a:solidFill>
                  <a:srgbClr val="FF0000"/>
                </a:solidFill>
                <a:latin typeface="Times New Roman" charset="0"/>
              </a:rPr>
              <a:t>结构设计</a:t>
            </a:r>
            <a:r>
              <a:rPr lang="zh-CN" altLang="en-US" sz="2400" dirty="0">
                <a:solidFill>
                  <a:srgbClr val="000000"/>
                </a:solidFill>
                <a:latin typeface="Times New Roman" charset="0"/>
              </a:rPr>
              <a:t>要为</a:t>
            </a:r>
            <a:r>
              <a:rPr lang="zh-CN" altLang="en-US" sz="2400" dirty="0">
                <a:solidFill>
                  <a:srgbClr val="FF0000"/>
                </a:solidFill>
                <a:latin typeface="Times New Roman" charset="0"/>
              </a:rPr>
              <a:t>行为设计</a:t>
            </a:r>
            <a:r>
              <a:rPr lang="zh-CN" altLang="en-US" sz="2400" dirty="0">
                <a:solidFill>
                  <a:srgbClr val="000000"/>
                </a:solidFill>
                <a:latin typeface="Times New Roman" charset="0"/>
              </a:rPr>
              <a:t>服务。 </a:t>
            </a:r>
            <a:r>
              <a:rPr lang="zh-CN" altLang="en-US" sz="2400" dirty="0">
                <a:solidFill>
                  <a:srgbClr val="000000"/>
                </a:solidFill>
                <a:latin typeface="宋体" pitchFamily="2" charset="-122"/>
              </a:rPr>
              <a:t> </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62</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92451053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标题 60417"/>
          <p:cNvSpPr>
            <a:spLocks noGrp="1"/>
          </p:cNvSpPr>
          <p:nvPr>
            <p:ph type="title"/>
          </p:nvPr>
        </p:nvSpPr>
        <p:spPr>
          <a:xfrm>
            <a:off x="990600" y="609600"/>
            <a:ext cx="7793038" cy="1143000"/>
          </a:xfrm>
          <a:prstGeom prst="rect">
            <a:avLst/>
          </a:prstGeom>
        </p:spPr>
        <p:txBody>
          <a:bodyPr>
            <a:prstTxWarp prst="textNoShape">
              <a:avLst/>
            </a:prstTxWarp>
            <a:noAutofit/>
          </a:bodyPr>
          <a:lstStyle/>
          <a:p>
            <a:r>
              <a:rPr lang="zh-CN" altLang="en-US">
                <a:latin typeface="黑体" pitchFamily="2" charset="-122"/>
                <a:ea typeface="黑体" pitchFamily="2" charset="-122"/>
              </a:rPr>
              <a:t>课堂</a:t>
            </a:r>
          </a:p>
        </p:txBody>
      </p:sp>
      <p:sp>
        <p:nvSpPr>
          <p:cNvPr id="60419" name="内容占位符 60418"/>
          <p:cNvSpPr>
            <a:spLocks noGrp="1"/>
          </p:cNvSpPr>
          <p:nvPr>
            <p:ph idx="1"/>
          </p:nvPr>
        </p:nvSpPr>
        <p:spPr>
          <a:xfrm>
            <a:off x="685800" y="1828800"/>
            <a:ext cx="7848600" cy="4267200"/>
          </a:xfrm>
          <a:prstGeom prst="rect">
            <a:avLst/>
          </a:prstGeom>
        </p:spPr>
        <p:txBody>
          <a:bodyPr>
            <a:prstTxWarp prst="textNoShape">
              <a:avLst/>
            </a:prstTxWarp>
            <a:noAutofit/>
          </a:bodyPr>
          <a:lstStyle/>
          <a:p>
            <a:pPr algn="just">
              <a:lnSpc>
                <a:spcPct val="90000"/>
              </a:lnSpc>
            </a:pPr>
            <a:r>
              <a:rPr lang="zh-CN" altLang="en-US">
                <a:solidFill>
                  <a:srgbClr val="000000"/>
                </a:solidFill>
                <a:latin typeface="宋体" pitchFamily="2" charset="-122"/>
              </a:rPr>
              <a:t> </a:t>
            </a:r>
            <a:endParaRPr lang="en-US" altLang="zh-CN">
              <a:solidFill>
                <a:srgbClr val="000000"/>
              </a:solidFill>
              <a:latin typeface="宋体" pitchFamily="2" charset="-122"/>
            </a:endParaRPr>
          </a:p>
          <a:p>
            <a:pPr>
              <a:lnSpc>
                <a:spcPct val="90000"/>
              </a:lnSpc>
            </a:pPr>
            <a:r>
              <a:rPr lang="en-US" altLang="zh-CN">
                <a:solidFill>
                  <a:srgbClr val="000000"/>
                </a:solidFill>
                <a:latin typeface="宋体" pitchFamily="2" charset="-122"/>
              </a:rPr>
              <a:t>1.作业，设计将所选的大作业题目的问卷调查表及功能模块图。</a:t>
            </a:r>
            <a:r>
              <a:rPr lang="zh-CN" altLang="en-US">
                <a:solidFill>
                  <a:srgbClr val="000000"/>
                </a:solidFill>
                <a:latin typeface="宋体" pitchFamily="2" charset="-122"/>
              </a:rPr>
              <a:t>（发到慕课讨论区-期末大作业分析</a:t>
            </a:r>
            <a:r>
              <a:rPr lang="zh-CN" altLang="en-US">
                <a:latin typeface="宋体" pitchFamily="2" charset="-122"/>
              </a:rPr>
              <a:t> ）</a:t>
            </a:r>
            <a:endParaRPr lang="en-US" altLang="zh-CN">
              <a:latin typeface="宋体" pitchFamily="2" charset="-122"/>
            </a:endParaRPr>
          </a:p>
          <a:p>
            <a:pPr algn="just">
              <a:lnSpc>
                <a:spcPct val="90000"/>
              </a:lnSpc>
            </a:pPr>
            <a:r>
              <a:rPr lang="en-US" altLang="zh-CN">
                <a:solidFill>
                  <a:srgbClr val="000000"/>
                </a:solidFill>
                <a:latin typeface="宋体" pitchFamily="2" charset="-122"/>
              </a:rPr>
              <a:t>2.</a:t>
            </a:r>
            <a:r>
              <a:rPr lang="zh-CN" altLang="en-US">
                <a:solidFill>
                  <a:srgbClr val="000000"/>
                </a:solidFill>
                <a:latin typeface="宋体" pitchFamily="2" charset="-122"/>
              </a:rPr>
              <a:t>实验报告一，设计所选大作业题目的</a:t>
            </a:r>
            <a:r>
              <a:rPr lang="en-US" altLang="zh-CN">
                <a:solidFill>
                  <a:srgbClr val="000000"/>
                </a:solidFill>
                <a:latin typeface="宋体" pitchFamily="2" charset="-122"/>
              </a:rPr>
              <a:t>ER</a:t>
            </a:r>
            <a:r>
              <a:rPr lang="zh-CN" altLang="en-US">
                <a:solidFill>
                  <a:srgbClr val="000000"/>
                </a:solidFill>
                <a:latin typeface="宋体" pitchFamily="2" charset="-122"/>
              </a:rPr>
              <a:t>模型和逻辑模型。</a:t>
            </a: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63</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96862028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标题 60417"/>
          <p:cNvSpPr>
            <a:spLocks noGrp="1"/>
          </p:cNvSpPr>
          <p:nvPr>
            <p:ph type="title"/>
          </p:nvPr>
        </p:nvSpPr>
        <p:spPr>
          <a:xfrm>
            <a:off x="990600" y="609600"/>
            <a:ext cx="7793038" cy="1143000"/>
          </a:xfrm>
          <a:prstGeom prst="rect">
            <a:avLst/>
          </a:prstGeom>
        </p:spPr>
        <p:txBody>
          <a:bodyPr>
            <a:prstTxWarp prst="textNoShape">
              <a:avLst/>
            </a:prstTxWarp>
            <a:noAutofit/>
          </a:bodyPr>
          <a:lstStyle/>
          <a:p>
            <a:r>
              <a:rPr lang="zh-CN" altLang="en-US">
                <a:latin typeface="黑体" pitchFamily="2" charset="-122"/>
                <a:ea typeface="黑体" pitchFamily="2" charset="-122"/>
              </a:rPr>
              <a:t>课堂</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5292" y="1990344"/>
            <a:ext cx="5187865" cy="36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 name="直接箭头连接符 3"/>
          <p:cNvCxnSpPr/>
          <p:nvPr/>
        </p:nvCxnSpPr>
        <p:spPr>
          <a:xfrm flipV="1">
            <a:off x="1296332" y="3699168"/>
            <a:ext cx="2206372" cy="18011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9200" y="3659282"/>
            <a:ext cx="1350839" cy="400110"/>
          </a:xfrm>
          <a:prstGeom prst="rect">
            <a:avLst/>
          </a:prstGeom>
          <a:noFill/>
        </p:spPr>
        <p:txBody>
          <a:bodyPr wrap="square" rtlCol="0">
            <a:spAutoFit/>
          </a:bodyPr>
          <a:lstStyle/>
          <a:p>
            <a:pPr algn="ctr"/>
            <a:r>
              <a:rPr lang="zh-CN" altLang="en-US" sz="2000" dirty="0" smtClean="0"/>
              <a:t>逻辑模型</a:t>
            </a:r>
            <a:endParaRPr lang="zh-CN" altLang="en-US" sz="2000" dirty="0"/>
          </a:p>
        </p:txBody>
      </p:sp>
      <p:sp>
        <p:nvSpPr>
          <p:cNvPr id="8" name="矩形 7"/>
          <p:cNvSpPr/>
          <p:nvPr/>
        </p:nvSpPr>
        <p:spPr>
          <a:xfrm>
            <a:off x="81211" y="4923054"/>
            <a:ext cx="1338828" cy="400110"/>
          </a:xfrm>
          <a:prstGeom prst="rect">
            <a:avLst/>
          </a:prstGeom>
        </p:spPr>
        <p:txBody>
          <a:bodyPr wrap="none">
            <a:spAutoFit/>
          </a:bodyPr>
          <a:lstStyle/>
          <a:p>
            <a:r>
              <a:rPr lang="en-US" altLang="zh-CN" sz="2000" dirty="0">
                <a:latin typeface="Times New Roman" panose="02020603050405020304" pitchFamily="18" charset="0"/>
                <a:cs typeface="Times New Roman" panose="02020603050405020304" pitchFamily="18" charset="0"/>
              </a:rPr>
              <a:t>100</a:t>
            </a:r>
            <a:r>
              <a:rPr lang="zh-CN" altLang="zh-CN" sz="2000" dirty="0">
                <a:latin typeface="Times New Roman" panose="02020603050405020304" pitchFamily="18" charset="0"/>
                <a:cs typeface="Times New Roman" panose="02020603050405020304" pitchFamily="18" charset="0"/>
              </a:rPr>
              <a:t>个汉字</a:t>
            </a:r>
            <a:endParaRPr lang="zh-CN" altLang="en-US" sz="2000" dirty="0">
              <a:latin typeface="Times New Roman" panose="02020603050405020304" pitchFamily="18" charset="0"/>
              <a:cs typeface="Times New Roman" panose="02020603050405020304" pitchFamily="18" charset="0"/>
            </a:endParaRPr>
          </a:p>
        </p:txBody>
      </p:sp>
      <p:cxnSp>
        <p:nvCxnSpPr>
          <p:cNvPr id="12" name="直接箭头连接符 11"/>
          <p:cNvCxnSpPr/>
          <p:nvPr/>
        </p:nvCxnSpPr>
        <p:spPr>
          <a:xfrm flipV="1">
            <a:off x="1434621" y="4577631"/>
            <a:ext cx="2206372" cy="54547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1420039" y="4149448"/>
            <a:ext cx="1825549" cy="39307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126677" y="4345987"/>
            <a:ext cx="1282723" cy="400110"/>
          </a:xfrm>
          <a:prstGeom prst="rect">
            <a:avLst/>
          </a:prstGeom>
        </p:spPr>
        <p:txBody>
          <a:bodyPr wrap="none">
            <a:spAutoFit/>
          </a:bodyPr>
          <a:lstStyle/>
          <a:p>
            <a:pPr algn="ctr"/>
            <a:r>
              <a:rPr lang="en-US" altLang="zh-CN" sz="2000" dirty="0" smtClean="0">
                <a:latin typeface="Times New Roman" panose="02020603050405020304" pitchFamily="18" charset="0"/>
                <a:cs typeface="Times New Roman" panose="02020603050405020304" pitchFamily="18" charset="0"/>
              </a:rPr>
              <a:t>ER</a:t>
            </a:r>
            <a:r>
              <a:rPr lang="zh-CN" altLang="en-US" sz="2000" dirty="0" smtClean="0">
                <a:latin typeface="Times New Roman" panose="02020603050405020304" pitchFamily="18" charset="0"/>
                <a:cs typeface="Times New Roman" panose="02020603050405020304" pitchFamily="18" charset="0"/>
              </a:rPr>
              <a:t>模型图</a:t>
            </a:r>
            <a:endParaRPr lang="zh-CN" altLang="en-US" sz="2000" dirty="0">
              <a:latin typeface="Times New Roman" panose="02020603050405020304" pitchFamily="18" charset="0"/>
              <a:cs typeface="Times New Roman" panose="02020603050405020304" pitchFamily="18" charset="0"/>
            </a:endParaRPr>
          </a:p>
        </p:txBody>
      </p:sp>
      <p:sp>
        <p:nvSpPr>
          <p:cNvPr id="14" name="矩形 13"/>
          <p:cNvSpPr/>
          <p:nvPr/>
        </p:nvSpPr>
        <p:spPr>
          <a:xfrm>
            <a:off x="834676" y="5692962"/>
            <a:ext cx="7519676" cy="707886"/>
          </a:xfrm>
          <a:prstGeom prst="rect">
            <a:avLst/>
          </a:prstGeom>
        </p:spPr>
        <p:txBody>
          <a:bodyPr wrap="square">
            <a:spAutoFit/>
          </a:bodyPr>
          <a:lstStyle/>
          <a:p>
            <a:pPr algn="ctr"/>
            <a:r>
              <a:rPr lang="zh-CN" altLang="zh-CN" sz="2000" b="1" dirty="0" smtClean="0">
                <a:solidFill>
                  <a:srgbClr val="FF0000"/>
                </a:solidFill>
              </a:rPr>
              <a:t>最终每人</a:t>
            </a:r>
            <a:r>
              <a:rPr lang="zh-CN" altLang="zh-CN" sz="2000" b="1" dirty="0">
                <a:solidFill>
                  <a:srgbClr val="FF0000"/>
                </a:solidFill>
              </a:rPr>
              <a:t>都</a:t>
            </a:r>
            <a:r>
              <a:rPr lang="zh-CN" altLang="zh-CN" sz="2000" b="1" dirty="0" smtClean="0">
                <a:solidFill>
                  <a:srgbClr val="FF0000"/>
                </a:solidFill>
              </a:rPr>
              <a:t>要</a:t>
            </a:r>
            <a:r>
              <a:rPr lang="zh-CN" altLang="en-US" sz="2000" b="1" dirty="0" smtClean="0">
                <a:solidFill>
                  <a:srgbClr val="FF0000"/>
                </a:solidFill>
              </a:rPr>
              <a:t>上</a:t>
            </a:r>
            <a:r>
              <a:rPr lang="zh-CN" altLang="zh-CN" sz="2000" b="1" dirty="0" smtClean="0">
                <a:solidFill>
                  <a:srgbClr val="FF0000"/>
                </a:solidFill>
              </a:rPr>
              <a:t>传</a:t>
            </a:r>
            <a:r>
              <a:rPr lang="zh-CN" altLang="zh-CN" sz="2000" b="1" dirty="0">
                <a:solidFill>
                  <a:srgbClr val="FF0000"/>
                </a:solidFill>
              </a:rPr>
              <a:t>一份，</a:t>
            </a:r>
            <a:r>
              <a:rPr lang="zh-CN" altLang="zh-CN" sz="2000" b="1" dirty="0" smtClean="0">
                <a:solidFill>
                  <a:srgbClr val="FF0000"/>
                </a:solidFill>
              </a:rPr>
              <a:t>尽管</a:t>
            </a:r>
            <a:r>
              <a:rPr lang="zh-CN" altLang="en-US" sz="2000" b="1" dirty="0" smtClean="0">
                <a:solidFill>
                  <a:srgbClr val="FF0000"/>
                </a:solidFill>
              </a:rPr>
              <a:t>每组</a:t>
            </a:r>
            <a:r>
              <a:rPr lang="zh-CN" altLang="zh-CN" sz="2000" b="1" dirty="0" smtClean="0">
                <a:solidFill>
                  <a:srgbClr val="FF0000"/>
                </a:solidFill>
              </a:rPr>
              <a:t>两个人</a:t>
            </a:r>
            <a:r>
              <a:rPr lang="zh-CN" altLang="en-US" sz="2000" b="1" dirty="0" smtClean="0">
                <a:solidFill>
                  <a:srgbClr val="FF0000"/>
                </a:solidFill>
              </a:rPr>
              <a:t>是</a:t>
            </a:r>
            <a:r>
              <a:rPr lang="zh-CN" altLang="zh-CN" sz="2000" b="1" dirty="0" smtClean="0">
                <a:solidFill>
                  <a:srgbClr val="FF0000"/>
                </a:solidFill>
              </a:rPr>
              <a:t>同样</a:t>
            </a:r>
            <a:r>
              <a:rPr lang="zh-CN" altLang="zh-CN" sz="2000" b="1" dirty="0">
                <a:solidFill>
                  <a:srgbClr val="FF0000"/>
                </a:solidFill>
              </a:rPr>
              <a:t>的</a:t>
            </a:r>
            <a:r>
              <a:rPr lang="zh-CN" altLang="zh-CN" sz="2000" b="1" dirty="0" smtClean="0">
                <a:solidFill>
                  <a:srgbClr val="FF0000"/>
                </a:solidFill>
              </a:rPr>
              <a:t>东西</a:t>
            </a:r>
            <a:r>
              <a:rPr lang="zh-CN" altLang="en-US" sz="2000" b="1" dirty="0" smtClean="0">
                <a:solidFill>
                  <a:srgbClr val="FF0000"/>
                </a:solidFill>
              </a:rPr>
              <a:t>，但</a:t>
            </a:r>
            <a:r>
              <a:rPr lang="zh-CN" altLang="zh-CN" sz="2000" b="1" dirty="0" smtClean="0">
                <a:solidFill>
                  <a:srgbClr val="FF0000"/>
                </a:solidFill>
              </a:rPr>
              <a:t>各自都</a:t>
            </a:r>
            <a:r>
              <a:rPr lang="zh-CN" altLang="en-US" sz="2000" b="1" dirty="0" smtClean="0">
                <a:solidFill>
                  <a:srgbClr val="FF0000"/>
                </a:solidFill>
              </a:rPr>
              <a:t>要</a:t>
            </a:r>
            <a:r>
              <a:rPr lang="zh-CN" altLang="zh-CN" sz="2000" b="1" dirty="0" smtClean="0">
                <a:solidFill>
                  <a:srgbClr val="FF0000"/>
                </a:solidFill>
              </a:rPr>
              <a:t>传</a:t>
            </a:r>
            <a:r>
              <a:rPr lang="zh-CN" altLang="zh-CN" sz="2000" b="1" dirty="0">
                <a:solidFill>
                  <a:srgbClr val="FF0000"/>
                </a:solidFill>
              </a:rPr>
              <a:t>一份，</a:t>
            </a:r>
            <a:r>
              <a:rPr lang="zh-CN" altLang="zh-CN" sz="2000" b="1" dirty="0" smtClean="0">
                <a:solidFill>
                  <a:srgbClr val="FF0000"/>
                </a:solidFill>
              </a:rPr>
              <a:t>因为最后</a:t>
            </a:r>
            <a:r>
              <a:rPr lang="zh-CN" altLang="zh-CN" sz="2000" b="1" dirty="0">
                <a:solidFill>
                  <a:srgbClr val="FF0000"/>
                </a:solidFill>
              </a:rPr>
              <a:t>慕课汇总</a:t>
            </a:r>
            <a:r>
              <a:rPr lang="zh-CN" altLang="zh-CN" sz="2000" b="1" dirty="0" smtClean="0">
                <a:solidFill>
                  <a:srgbClr val="FF0000"/>
                </a:solidFill>
              </a:rPr>
              <a:t>成绩</a:t>
            </a:r>
            <a:r>
              <a:rPr lang="zh-CN" altLang="en-US" sz="2000" b="1" dirty="0" smtClean="0">
                <a:solidFill>
                  <a:srgbClr val="FF0000"/>
                </a:solidFill>
              </a:rPr>
              <a:t>是</a:t>
            </a:r>
            <a:r>
              <a:rPr lang="zh-CN" altLang="zh-CN" sz="2000" b="1" dirty="0" smtClean="0">
                <a:solidFill>
                  <a:srgbClr val="FF0000"/>
                </a:solidFill>
              </a:rPr>
              <a:t>按</a:t>
            </a:r>
            <a:r>
              <a:rPr lang="zh-CN" altLang="zh-CN" sz="2000" b="1" dirty="0">
                <a:solidFill>
                  <a:srgbClr val="FF0000"/>
                </a:solidFill>
              </a:rPr>
              <a:t>每个人的</a:t>
            </a:r>
            <a:r>
              <a:rPr lang="zh-CN" altLang="zh-CN" sz="2000" b="1" dirty="0" smtClean="0">
                <a:solidFill>
                  <a:srgbClr val="FF0000"/>
                </a:solidFill>
              </a:rPr>
              <a:t>成绩</a:t>
            </a:r>
            <a:r>
              <a:rPr lang="zh-CN" altLang="en-US" sz="2000" b="1" dirty="0" smtClean="0">
                <a:solidFill>
                  <a:srgbClr val="FF0000"/>
                </a:solidFill>
              </a:rPr>
              <a:t>算！</a:t>
            </a:r>
            <a:endParaRPr lang="zh-CN" altLang="en-US" sz="2000" b="1" dirty="0">
              <a:solidFill>
                <a:srgbClr val="FF0000"/>
              </a:solidFill>
            </a:endParaRPr>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64</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78948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1265"/>
          <p:cNvSpPr>
            <a:spLocks noGrp="1"/>
          </p:cNvSpPr>
          <p:nvPr>
            <p:ph type="title"/>
          </p:nvPr>
        </p:nvSpPr>
        <p:spPr>
          <a:prstGeom prst="rect">
            <a:avLst/>
          </a:prstGeom>
        </p:spPr>
        <p:txBody>
          <a:bodyPr>
            <a:prstTxWarp prst="textNoShape">
              <a:avLst/>
            </a:prstTxWarp>
            <a:noAutofit/>
          </a:bodyPr>
          <a:lstStyle/>
          <a:p>
            <a:r>
              <a:rPr lang="zh-CN" altLang="en-US">
                <a:latin typeface="黑体" pitchFamily="2" charset="-122"/>
                <a:ea typeface="黑体" pitchFamily="2" charset="-122"/>
              </a:rPr>
              <a:t>需求分析</a:t>
            </a:r>
          </a:p>
        </p:txBody>
      </p:sp>
      <p:sp>
        <p:nvSpPr>
          <p:cNvPr id="11267" name="内容占位符 11266"/>
          <p:cNvSpPr>
            <a:spLocks noGrp="1"/>
          </p:cNvSpPr>
          <p:nvPr>
            <p:ph idx="1"/>
          </p:nvPr>
        </p:nvSpPr>
        <p:spPr>
          <a:xfrm>
            <a:off x="838200" y="1981200"/>
            <a:ext cx="7772400" cy="41148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a:latin typeface="宋体" pitchFamily="2" charset="-122"/>
              </a:rPr>
              <a:t>需求分析的任务</a:t>
            </a:r>
            <a:endParaRPr lang="en-US" altLang="zh-CN">
              <a:latin typeface="宋体" pitchFamily="2" charset="-122"/>
            </a:endParaRPr>
          </a:p>
          <a:p>
            <a:pPr algn="just">
              <a:buClr>
                <a:schemeClr val="folHlink"/>
              </a:buClr>
              <a:buSzPct val="100000"/>
              <a:buFont typeface="Wingdings" pitchFamily="2" charset="2"/>
              <a:buChar char="§"/>
            </a:pPr>
            <a:r>
              <a:rPr lang="zh-CN" altLang="en-US">
                <a:latin typeface="宋体" pitchFamily="2" charset="-122"/>
              </a:rPr>
              <a:t>需求分析的步骤</a:t>
            </a:r>
            <a:endParaRPr lang="en-US" altLang="zh-CN">
              <a:latin typeface="宋体" pitchFamily="2" charset="-122"/>
            </a:endParaRPr>
          </a:p>
          <a:p>
            <a:pPr algn="just">
              <a:buClr>
                <a:schemeClr val="folHlink"/>
              </a:buClr>
              <a:buSzPct val="100000"/>
              <a:buFont typeface="Wingdings" pitchFamily="2" charset="2"/>
              <a:buChar char="§"/>
            </a:pPr>
            <a:r>
              <a:rPr lang="zh-CN" altLang="en-US">
                <a:latin typeface="宋体" pitchFamily="2" charset="-122"/>
              </a:rPr>
              <a:t>需求分析流程图</a:t>
            </a:r>
            <a:endParaRPr lang="en-US" altLang="zh-CN">
              <a:latin typeface="宋体" pitchFamily="2" charset="-122"/>
            </a:endParaRPr>
          </a:p>
          <a:p>
            <a:pPr algn="just">
              <a:buClr>
                <a:schemeClr val="folHlink"/>
              </a:buClr>
              <a:buSzPct val="100000"/>
              <a:buFont typeface="Wingdings" pitchFamily="2" charset="2"/>
              <a:buChar char="§"/>
            </a:pPr>
            <a:r>
              <a:rPr lang="zh-CN" altLang="en-US">
                <a:latin typeface="宋体" pitchFamily="2" charset="-122"/>
              </a:rPr>
              <a:t>调查和分析的方法</a:t>
            </a:r>
            <a:endParaRPr lang="en-US" altLang="zh-CN">
              <a:latin typeface="宋体" pitchFamily="2" charset="-122"/>
            </a:endParaRPr>
          </a:p>
          <a:p>
            <a:pPr algn="just">
              <a:buClr>
                <a:schemeClr val="folHlink"/>
              </a:buClr>
              <a:buSzPct val="100000"/>
              <a:buFont typeface="Wingdings" pitchFamily="2" charset="2"/>
              <a:buChar char="§"/>
            </a:pPr>
            <a:r>
              <a:rPr lang="zh-CN" altLang="en-US">
                <a:latin typeface="宋体" pitchFamily="2" charset="-122"/>
              </a:rPr>
              <a:t>编写数据流图*</a:t>
            </a:r>
            <a:endParaRPr lang="en-US" altLang="zh-CN">
              <a:latin typeface="宋体" pitchFamily="2" charset="-122"/>
            </a:endParaRPr>
          </a:p>
          <a:p>
            <a:pPr algn="just">
              <a:buClr>
                <a:schemeClr val="folHlink"/>
              </a:buClr>
              <a:buSzPct val="100000"/>
              <a:buFont typeface="Wingdings" pitchFamily="2" charset="2"/>
              <a:buChar char="§"/>
            </a:pPr>
            <a:r>
              <a:rPr lang="zh-CN" altLang="en-US">
                <a:latin typeface="宋体" pitchFamily="2" charset="-122"/>
              </a:rPr>
              <a:t>编写数据字典*</a:t>
            </a:r>
            <a:endParaRPr lang="en-US" altLang="zh-CN">
              <a:latin typeface="宋体" pitchFamily="2" charset="-122"/>
            </a:endParaRPr>
          </a:p>
          <a:p>
            <a:endParaRPr lang="zh-CN" altLang="en-US" sz="3600"/>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7</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8967689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2289"/>
          <p:cNvSpPr>
            <a:spLocks noGrp="1"/>
          </p:cNvSpPr>
          <p:nvPr>
            <p:ph type="title"/>
          </p:nvPr>
        </p:nvSpPr>
        <p:spPr>
          <a:xfrm>
            <a:off x="1150938" y="990600"/>
            <a:ext cx="6850062" cy="769938"/>
          </a:xfrm>
          <a:prstGeom prst="rect">
            <a:avLst/>
          </a:prstGeom>
        </p:spPr>
        <p:txBody>
          <a:bodyPr>
            <a:prstTxWarp prst="textNoShape">
              <a:avLst/>
            </a:prstTxWarp>
            <a:noAutofit/>
          </a:bodyPr>
          <a:lstStyle/>
          <a:p>
            <a:r>
              <a:rPr lang="zh-CN" altLang="en-US">
                <a:latin typeface="黑体" pitchFamily="2" charset="-122"/>
                <a:ea typeface="黑体" pitchFamily="2" charset="-122"/>
              </a:rPr>
              <a:t>需求分析的任务</a:t>
            </a:r>
          </a:p>
        </p:txBody>
      </p:sp>
      <p:sp>
        <p:nvSpPr>
          <p:cNvPr id="12291" name="内容占位符 12290"/>
          <p:cNvSpPr>
            <a:spLocks noGrp="1"/>
          </p:cNvSpPr>
          <p:nvPr>
            <p:ph idx="1"/>
          </p:nvPr>
        </p:nvSpPr>
        <p:spPr>
          <a:xfrm>
            <a:off x="685800" y="1981200"/>
            <a:ext cx="7772400" cy="41148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en-US" altLang="zh-CN" sz="2800" dirty="0">
                <a:latin typeface="宋体" pitchFamily="2" charset="-122"/>
              </a:rPr>
              <a:t>1.</a:t>
            </a:r>
            <a:r>
              <a:rPr lang="zh-CN" altLang="en-US" sz="2800" dirty="0">
                <a:latin typeface="宋体" pitchFamily="2" charset="-122"/>
              </a:rPr>
              <a:t>通过详细调查现实世界要处理的对象（企业、组织、部门等），充分了解原系统的工作情况，明确用户各种需求，然后在此基础上确定新系统的功能。</a:t>
            </a:r>
            <a:endParaRPr lang="en-US" altLang="zh-CN" sz="2800" dirty="0">
              <a:latin typeface="宋体" pitchFamily="2" charset="-122"/>
            </a:endParaRPr>
          </a:p>
          <a:p>
            <a:pPr algn="just">
              <a:buClr>
                <a:schemeClr val="folHlink"/>
              </a:buClr>
              <a:buSzPct val="100000"/>
              <a:buFont typeface="Wingdings" pitchFamily="2" charset="2"/>
              <a:buChar char="§"/>
            </a:pPr>
            <a:r>
              <a:rPr lang="en-US" altLang="zh-CN" sz="2800" dirty="0">
                <a:latin typeface="宋体" pitchFamily="2" charset="-122"/>
              </a:rPr>
              <a:t>2.</a:t>
            </a:r>
            <a:r>
              <a:rPr lang="zh-CN" altLang="en-US" sz="2800">
                <a:latin typeface="宋体" pitchFamily="2" charset="-122"/>
              </a:rPr>
              <a:t>重点是调查、收集与分析用户在数据管理中的信息要求、处理要求、安全性要求</a:t>
            </a:r>
            <a:r>
              <a:rPr lang="zh-CN" altLang="en-US" sz="2800" smtClean="0">
                <a:latin typeface="宋体" pitchFamily="2" charset="-122"/>
              </a:rPr>
              <a:t>、完整性</a:t>
            </a:r>
            <a:r>
              <a:rPr lang="zh-CN" altLang="en-US" sz="2800">
                <a:latin typeface="宋体" pitchFamily="2" charset="-122"/>
              </a:rPr>
              <a:t>要求。</a:t>
            </a:r>
            <a:endParaRPr lang="zh-CN" altLang="en-US" sz="2800"/>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8</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08390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3313"/>
          <p:cNvSpPr>
            <a:spLocks noGrp="1"/>
          </p:cNvSpPr>
          <p:nvPr>
            <p:ph type="title"/>
          </p:nvPr>
        </p:nvSpPr>
        <p:spPr>
          <a:xfrm>
            <a:off x="1150938" y="609600"/>
            <a:ext cx="6773862" cy="1150938"/>
          </a:xfrm>
          <a:prstGeom prst="rect">
            <a:avLst/>
          </a:prstGeom>
        </p:spPr>
        <p:txBody>
          <a:bodyPr>
            <a:prstTxWarp prst="textNoShape">
              <a:avLst/>
            </a:prstTxWarp>
            <a:noAutofit/>
          </a:bodyPr>
          <a:lstStyle/>
          <a:p>
            <a:r>
              <a:rPr lang="zh-CN" altLang="en-US">
                <a:latin typeface="黑体" pitchFamily="2" charset="-122"/>
                <a:ea typeface="黑体" pitchFamily="2" charset="-122"/>
              </a:rPr>
              <a:t>需求分析的步骤</a:t>
            </a:r>
          </a:p>
        </p:txBody>
      </p:sp>
      <p:sp>
        <p:nvSpPr>
          <p:cNvPr id="13315" name="内容占位符 13314"/>
          <p:cNvSpPr>
            <a:spLocks noGrp="1"/>
          </p:cNvSpPr>
          <p:nvPr>
            <p:ph idx="1"/>
          </p:nvPr>
        </p:nvSpPr>
        <p:spPr>
          <a:xfrm>
            <a:off x="914400" y="1981200"/>
            <a:ext cx="7275513" cy="4114800"/>
          </a:xfrm>
          <a:prstGeom prst="rect">
            <a:avLst/>
          </a:prstGeom>
        </p:spPr>
        <p:txBody>
          <a:bodyPr>
            <a:prstTxWarp prst="textNoShape">
              <a:avLst/>
            </a:prstTxWarp>
            <a:noAutofit/>
          </a:bodyPr>
          <a:lstStyle/>
          <a:p>
            <a:pPr algn="just">
              <a:buClr>
                <a:schemeClr val="folHlink"/>
              </a:buClr>
              <a:buSzPct val="100000"/>
              <a:buFont typeface="Wingdings" pitchFamily="2" charset="2"/>
              <a:buChar char="§"/>
            </a:pPr>
            <a:r>
              <a:rPr lang="zh-CN" altLang="en-US">
                <a:latin typeface="宋体" pitchFamily="2" charset="-122"/>
              </a:rPr>
              <a:t>调查与初步分析用户需求需要四步：</a:t>
            </a:r>
            <a:endParaRPr lang="en-US" altLang="zh-CN">
              <a:latin typeface="宋体" pitchFamily="2" charset="-122"/>
            </a:endParaRPr>
          </a:p>
          <a:p>
            <a:pPr algn="just">
              <a:buClr>
                <a:schemeClr val="folHlink"/>
              </a:buClr>
              <a:buSzPct val="100000"/>
              <a:buFont typeface="Wingdings" pitchFamily="2" charset="2"/>
              <a:buChar char="§"/>
            </a:pPr>
            <a:r>
              <a:rPr lang="en-US" altLang="zh-CN">
                <a:latin typeface="宋体" pitchFamily="2" charset="-122"/>
              </a:rPr>
              <a:t>1.</a:t>
            </a:r>
            <a:r>
              <a:rPr lang="zh-CN" altLang="en-US">
                <a:latin typeface="宋体" pitchFamily="2" charset="-122"/>
              </a:rPr>
              <a:t>调查组织机构总体情况</a:t>
            </a:r>
            <a:endParaRPr lang="en-US" altLang="zh-CN">
              <a:latin typeface="宋体" pitchFamily="2" charset="-122"/>
            </a:endParaRPr>
          </a:p>
          <a:p>
            <a:pPr algn="just">
              <a:buClr>
                <a:schemeClr val="folHlink"/>
              </a:buClr>
              <a:buSzPct val="100000"/>
              <a:buFont typeface="Wingdings" pitchFamily="2" charset="2"/>
              <a:buChar char="§"/>
            </a:pPr>
            <a:r>
              <a:rPr lang="en-US" altLang="zh-CN">
                <a:latin typeface="宋体" pitchFamily="2" charset="-122"/>
              </a:rPr>
              <a:t>2.</a:t>
            </a:r>
            <a:r>
              <a:rPr lang="zh-CN" altLang="en-US">
                <a:latin typeface="宋体" pitchFamily="2" charset="-122"/>
              </a:rPr>
              <a:t>熟悉业务活动</a:t>
            </a:r>
            <a:endParaRPr lang="en-US" altLang="zh-CN">
              <a:latin typeface="宋体" pitchFamily="2" charset="-122"/>
            </a:endParaRPr>
          </a:p>
          <a:p>
            <a:pPr algn="just">
              <a:buClr>
                <a:schemeClr val="folHlink"/>
              </a:buClr>
              <a:buSzPct val="100000"/>
              <a:buFont typeface="Wingdings" pitchFamily="2" charset="2"/>
              <a:buChar char="§"/>
            </a:pPr>
            <a:r>
              <a:rPr lang="en-US" altLang="zh-CN">
                <a:latin typeface="宋体" pitchFamily="2" charset="-122"/>
              </a:rPr>
              <a:t>3.</a:t>
            </a:r>
            <a:r>
              <a:rPr lang="zh-CN" altLang="en-US">
                <a:latin typeface="宋体" pitchFamily="2" charset="-122"/>
              </a:rPr>
              <a:t>明确用户需求</a:t>
            </a:r>
            <a:endParaRPr lang="en-US" altLang="zh-CN">
              <a:latin typeface="宋体" pitchFamily="2" charset="-122"/>
            </a:endParaRPr>
          </a:p>
          <a:p>
            <a:pPr algn="just">
              <a:buClr>
                <a:schemeClr val="folHlink"/>
              </a:buClr>
              <a:buSzPct val="100000"/>
              <a:buFont typeface="Wingdings" pitchFamily="2" charset="2"/>
              <a:buChar char="§"/>
            </a:pPr>
            <a:r>
              <a:rPr lang="en-US" altLang="zh-CN">
                <a:latin typeface="宋体" pitchFamily="2" charset="-122"/>
              </a:rPr>
              <a:t>4.</a:t>
            </a:r>
            <a:r>
              <a:rPr lang="zh-CN" altLang="en-US">
                <a:latin typeface="宋体" pitchFamily="2" charset="-122"/>
              </a:rPr>
              <a:t>确定系统边界。 </a:t>
            </a:r>
            <a:endParaRPr lang="en-US" altLang="zh-CN">
              <a:latin typeface="宋体" pitchFamily="2" charset="-122"/>
            </a:endParaRPr>
          </a:p>
          <a:p>
            <a:endParaRPr lang="zh-CN" altLang="en-US"/>
          </a:p>
        </p:txBody>
      </p:sp>
      <p:sp>
        <p:nvSpPr>
          <p:cNvPr id="2" name="灯片编号占位符 1"/>
          <p:cNvSpPr>
            <a:spLocks noGrp="1"/>
          </p:cNvSpPr>
          <p:nvPr>
            <p:ph type="sldNum" idx="12"/>
          </p:nvPr>
        </p:nvSpPr>
        <p:spPr/>
        <p:txBody>
          <a:bodyPr/>
          <a:lstStyle/>
          <a:p>
            <a:fld id="{CAD2D6BD-DE1B-4B5F-8B41-2702339687B9}" type="slidenum">
              <a:rPr lang="en-US" altLang="zh-CN" smtClean="0">
                <a:ea typeface="宋体" pitchFamily="2" charset="-122"/>
              </a:rPr>
              <a:t>9</a:t>
            </a:fld>
            <a:endParaRPr lang="zh-CN" altLang="en-US">
              <a:latin typeface="Times New Roman" charset="0"/>
              <a:ea typeface="宋体" pitchFamily="2" charset="-122"/>
            </a:endParaRPr>
          </a:p>
        </p:txBody>
      </p:sp>
    </p:spTree>
    <p:extLst>
      <p:ext uri="{BB962C8B-B14F-4D97-AF65-F5344CB8AC3E}">
        <p14:creationId xmlns:p14="http://schemas.microsoft.com/office/powerpoint/2010/main" val="169124593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0"/>
      </a:accent5>
      <a:accent6>
        <a:srgbClr val="E5B900"/>
      </a:accent6>
      <a:hlink>
        <a:srgbClr val="FF0000"/>
      </a:hlink>
      <a:folHlink>
        <a:srgbClr val="3333CC"/>
      </a:folHlink>
    </a:clrScheme>
    <a:fontScheme name="Blends">
      <a:majorFont>
        <a:latin typeface=""/>
        <a:ea typeface=""/>
        <a:cs typeface=""/>
      </a:majorFont>
      <a:minorFont>
        <a:latin typeface=""/>
        <a:ea typeface=""/>
        <a:cs typeface=""/>
      </a:minorFont>
    </a:fontScheme>
    <a:fmtScheme name="Blend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1"/>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1"/>
        </a:gradFill>
      </a:fillStyleLst>
      <a:lnStyleLst>
        <a:ln w="6350" cap="flat" cmpd="sng">
          <a:solidFill>
            <a:schemeClr val="phClr"/>
          </a:solidFill>
          <a:prstDash val="solid"/>
          <a:miter/>
        </a:ln>
        <a:ln w="12700" cap="flat" cmpd="sng">
          <a:solidFill>
            <a:schemeClr val="phClr"/>
          </a:solidFill>
          <a:prstDash val="solid"/>
          <a:miter/>
        </a:ln>
        <a:ln w="19050" cap="flat" cmpd="sng">
          <a:solidFill>
            <a:schemeClr val="phClr"/>
          </a:solidFill>
          <a:prstDash val="solid"/>
          <a:miter/>
        </a:ln>
      </a:lnStyleLst>
      <a:effectStyleLst>
        <a:effectStyle>
          <a:effectLst/>
        </a:effectStyle>
        <a:effectStyle>
          <a:effectLst/>
        </a:effectStyle>
        <a:effectStyle>
          <a:effectLst>
            <a:outerShdw blurRad="57150" dist="19050" dir="5400000" algn="ctr" rotWithShape="0">
              <a:srgbClr val="000000">
                <a:alpha val="62745"/>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1"/>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Normal.eit</Template>
  <TotalTime>578</TotalTime>
  <Words>3865</Words>
  <Application>Microsoft Office PowerPoint</Application>
  <PresentationFormat>全屏显示(4:3)</PresentationFormat>
  <Paragraphs>505</Paragraphs>
  <Slides>64</Slides>
  <Notes>0</Notes>
  <HiddenSlides>0</HiddenSlides>
  <MMClips>0</MMClips>
  <ScaleCrop>false</ScaleCrop>
  <HeadingPairs>
    <vt:vector size="4" baseType="variant">
      <vt:variant>
        <vt:lpstr>主题</vt:lpstr>
      </vt:variant>
      <vt:variant>
        <vt:i4>1</vt:i4>
      </vt:variant>
      <vt:variant>
        <vt:lpstr>幻灯片标题</vt:lpstr>
      </vt:variant>
      <vt:variant>
        <vt:i4>64</vt:i4>
      </vt:variant>
    </vt:vector>
  </HeadingPairs>
  <TitlesOfParts>
    <vt:vector size="65" baseType="lpstr">
      <vt:lpstr>Blends</vt:lpstr>
      <vt:lpstr>     第5讲 数据库设计</vt:lpstr>
      <vt:lpstr>数据库设计的意义</vt:lpstr>
      <vt:lpstr>数据库设计的步骤</vt:lpstr>
      <vt:lpstr> 数据库设计六个步骤</vt:lpstr>
      <vt:lpstr>数据库设计六个步骤</vt:lpstr>
      <vt:lpstr>第一步：需求分析</vt:lpstr>
      <vt:lpstr>需求分析</vt:lpstr>
      <vt:lpstr>需求分析的任务</vt:lpstr>
      <vt:lpstr>需求分析的步骤</vt:lpstr>
      <vt:lpstr>调查和分析的方法</vt:lpstr>
      <vt:lpstr>PowerPoint 演示文稿</vt:lpstr>
      <vt:lpstr> </vt:lpstr>
      <vt:lpstr>数据流图</vt:lpstr>
      <vt:lpstr>数据流图的符号</vt:lpstr>
      <vt:lpstr>数据流图的符号</vt:lpstr>
      <vt:lpstr>数据流图的符号</vt:lpstr>
      <vt:lpstr>数据流图的符号</vt:lpstr>
      <vt:lpstr>数据流图实例 </vt:lpstr>
      <vt:lpstr>PowerPoint 演示文稿</vt:lpstr>
      <vt:lpstr>0层图： </vt:lpstr>
      <vt:lpstr> 对处理事务分解如下：</vt:lpstr>
      <vt:lpstr>数据字典</vt:lpstr>
      <vt:lpstr>数据字典的内容</vt:lpstr>
      <vt:lpstr>数据字典举例</vt:lpstr>
      <vt:lpstr>案例仓库管理需求分析功能图</vt:lpstr>
      <vt:lpstr> 第二步：概念结构设计</vt:lpstr>
      <vt:lpstr>概念结构设计的方法</vt:lpstr>
      <vt:lpstr>概念结构设计的步骤</vt:lpstr>
      <vt:lpstr>抽象数据设计局部视图</vt:lpstr>
      <vt:lpstr>例：订货管理概念模型 </vt:lpstr>
      <vt:lpstr>入库管理的概念模型 </vt:lpstr>
      <vt:lpstr>出库管理的概念模型 </vt:lpstr>
      <vt:lpstr> 集成视图</vt:lpstr>
      <vt:lpstr>集成视图第一步：合并分E-R图，生成初步E-R图</vt:lpstr>
      <vt:lpstr> 集成视图第二步：对初步ER图进行修改与重构，生成基本ER图</vt:lpstr>
      <vt:lpstr>仓库管理系统的基本ER图 </vt:lpstr>
      <vt:lpstr>仓库管理系统的完整ER图 </vt:lpstr>
      <vt:lpstr>第三步：逻辑结构设计</vt:lpstr>
      <vt:lpstr>第三步：逻辑结构设计</vt:lpstr>
      <vt:lpstr>逻辑结构设计三步图</vt:lpstr>
      <vt:lpstr>ER图向关系模型转换原则(1)</vt:lpstr>
      <vt:lpstr> ER图向关系模型转换原则(2)</vt:lpstr>
      <vt:lpstr>仓库管理ER图的关系模式 </vt:lpstr>
      <vt:lpstr>数据模型的优化方法</vt:lpstr>
      <vt:lpstr>设计用户子模式</vt:lpstr>
      <vt:lpstr>第四步：数据库物理设计</vt:lpstr>
      <vt:lpstr>第四步：数据库物理设计</vt:lpstr>
      <vt:lpstr>（1）数据库物理设计步骤</vt:lpstr>
      <vt:lpstr>（2）确定数据库的物理结构</vt:lpstr>
      <vt:lpstr>（3）评价物理结构</vt:lpstr>
      <vt:lpstr>PowerPoint 演示文稿</vt:lpstr>
      <vt:lpstr>第五步：数据库实施</vt:lpstr>
      <vt:lpstr>customer 表(ACCESS)</vt:lpstr>
      <vt:lpstr>第五步：数据库实施</vt:lpstr>
      <vt:lpstr>数据库实施步骤图</vt:lpstr>
      <vt:lpstr>组织数据入库（数据装载）</vt:lpstr>
      <vt:lpstr>编制和调应用程序</vt:lpstr>
      <vt:lpstr>数据库试运行</vt:lpstr>
      <vt:lpstr>第六步：数据库运行与维护</vt:lpstr>
      <vt:lpstr>第六步：数据库运行与维护</vt:lpstr>
      <vt:lpstr> 数据库的转储和恢复</vt:lpstr>
      <vt:lpstr>小结</vt:lpstr>
      <vt:lpstr>课堂</vt:lpstr>
      <vt:lpstr>课堂</vt:lpstr>
    </vt:vector>
  </TitlesOfParts>
  <Company>jyy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第6章         数据库设计</dc:title>
  <dc:creator>jyy</dc:creator>
  <cp:lastModifiedBy>User</cp:lastModifiedBy>
  <cp:revision>207</cp:revision>
  <dcterms:created xsi:type="dcterms:W3CDTF">2004-01-06T18:30:00Z</dcterms:created>
  <dcterms:modified xsi:type="dcterms:W3CDTF">2025-11-12T14:24:32Z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2052-12.1.0.20305</vt:lpwstr>
  </property>
  <property fmtid="{D5CDD505-2E9C-101B-9397-08002B2CF9AE}" pid="3" name="ICV">
    <vt:lpwstr>7C8986A0B750404283B0D909CC45A805_12</vt:lpwstr>
  </property>
</Properties>
</file>